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56" r:id="rId2"/>
    <p:sldId id="257" r:id="rId3"/>
    <p:sldId id="258" r:id="rId4"/>
    <p:sldId id="259" r:id="rId5"/>
    <p:sldId id="260" r:id="rId6"/>
    <p:sldId id="285" r:id="rId7"/>
    <p:sldId id="295" r:id="rId8"/>
    <p:sldId id="261" r:id="rId9"/>
    <p:sldId id="262" r:id="rId10"/>
    <p:sldId id="264" r:id="rId11"/>
    <p:sldId id="265" r:id="rId12"/>
    <p:sldId id="268" r:id="rId13"/>
    <p:sldId id="269" r:id="rId14"/>
    <p:sldId id="271" r:id="rId15"/>
    <p:sldId id="272" r:id="rId16"/>
    <p:sldId id="290" r:id="rId17"/>
    <p:sldId id="291" r:id="rId18"/>
    <p:sldId id="292" r:id="rId19"/>
    <p:sldId id="286" r:id="rId20"/>
    <p:sldId id="273" r:id="rId21"/>
    <p:sldId id="287" r:id="rId22"/>
    <p:sldId id="288" r:id="rId23"/>
    <p:sldId id="289" r:id="rId24"/>
    <p:sldId id="277" r:id="rId25"/>
    <p:sldId id="278" r:id="rId26"/>
    <p:sldId id="279" r:id="rId27"/>
    <p:sldId id="293" r:id="rId28"/>
    <p:sldId id="294" r:id="rId29"/>
    <p:sldId id="280" r:id="rId30"/>
    <p:sldId id="281" r:id="rId31"/>
    <p:sldId id="282"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656"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01157-26FD-4F60-8C33-2F10D2191FB7}"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88670C7E-15F3-46D3-85BE-9947701CBDDC}">
      <dgm:prSet phldrT="[Text]"/>
      <dgm:spPr/>
      <dgm:t>
        <a:bodyPr/>
        <a:lstStyle/>
        <a:p>
          <a:r>
            <a:rPr lang="en-US" dirty="0" smtClean="0"/>
            <a:t>Natural Resource Management</a:t>
          </a:r>
          <a:endParaRPr lang="en-US" dirty="0"/>
        </a:p>
      </dgm:t>
    </dgm:pt>
    <dgm:pt modelId="{0827DD08-2097-4498-AEFC-BE8FE337A4E3}" type="parTrans" cxnId="{F17A47E4-544C-4DFF-929C-1222F011F550}">
      <dgm:prSet/>
      <dgm:spPr/>
      <dgm:t>
        <a:bodyPr/>
        <a:lstStyle/>
        <a:p>
          <a:endParaRPr lang="en-US"/>
        </a:p>
      </dgm:t>
    </dgm:pt>
    <dgm:pt modelId="{2CFFED3F-FB5B-45DC-A51B-9AE42E747F3A}" type="sibTrans" cxnId="{F17A47E4-544C-4DFF-929C-1222F011F550}">
      <dgm:prSet/>
      <dgm:spPr/>
      <dgm:t>
        <a:bodyPr/>
        <a:lstStyle/>
        <a:p>
          <a:endParaRPr lang="en-US"/>
        </a:p>
      </dgm:t>
    </dgm:pt>
    <dgm:pt modelId="{F6E4B221-D43D-4934-A80A-A1EBB3DF969A}">
      <dgm:prSet phldrT="[Text]" custT="1"/>
      <dgm:spPr/>
      <dgm:t>
        <a:bodyPr/>
        <a:lstStyle/>
        <a:p>
          <a:r>
            <a:rPr lang="en-US" sz="1050" dirty="0" smtClean="0"/>
            <a:t>Soil and Water Conservation</a:t>
          </a:r>
          <a:endParaRPr lang="en-US" sz="1050" dirty="0"/>
        </a:p>
      </dgm:t>
    </dgm:pt>
    <dgm:pt modelId="{A77DBF17-2A0F-418A-8BE8-9318CF7E326B}" type="parTrans" cxnId="{2054BD0B-BB02-47D3-9126-856E7093A970}">
      <dgm:prSet/>
      <dgm:spPr/>
      <dgm:t>
        <a:bodyPr/>
        <a:lstStyle/>
        <a:p>
          <a:endParaRPr lang="en-US"/>
        </a:p>
      </dgm:t>
    </dgm:pt>
    <dgm:pt modelId="{DD606AF9-A168-4DD8-AADE-30C10D8FF4A5}" type="sibTrans" cxnId="{2054BD0B-BB02-47D3-9126-856E7093A970}">
      <dgm:prSet/>
      <dgm:spPr/>
      <dgm:t>
        <a:bodyPr/>
        <a:lstStyle/>
        <a:p>
          <a:endParaRPr lang="en-US"/>
        </a:p>
      </dgm:t>
    </dgm:pt>
    <dgm:pt modelId="{C8C0A6B7-4E5C-4F70-BBAB-2B49B710A80E}">
      <dgm:prSet phldrT="[Text]" custT="1"/>
      <dgm:spPr/>
      <dgm:t>
        <a:bodyPr/>
        <a:lstStyle/>
        <a:p>
          <a:r>
            <a:rPr lang="en-US" sz="1050" dirty="0" smtClean="0"/>
            <a:t>Infrastructure Development (</a:t>
          </a:r>
          <a:r>
            <a:rPr lang="en-US" sz="1050" dirty="0" err="1" smtClean="0"/>
            <a:t>Dugwells</a:t>
          </a:r>
          <a:r>
            <a:rPr lang="en-US" sz="1050" dirty="0" smtClean="0"/>
            <a:t>, Canal Restoration etc..)</a:t>
          </a:r>
          <a:endParaRPr lang="en-US" sz="1050" dirty="0"/>
        </a:p>
      </dgm:t>
    </dgm:pt>
    <dgm:pt modelId="{B5009F25-927B-45EB-B112-2E65C07E0B13}" type="parTrans" cxnId="{A3955A1A-0F10-4614-8BE3-0DB2F2CDB3F7}">
      <dgm:prSet/>
      <dgm:spPr/>
      <dgm:t>
        <a:bodyPr/>
        <a:lstStyle/>
        <a:p>
          <a:endParaRPr lang="en-US"/>
        </a:p>
      </dgm:t>
    </dgm:pt>
    <dgm:pt modelId="{6DA3E223-BFD1-4DFF-8BD6-EE4BB0110C92}" type="sibTrans" cxnId="{A3955A1A-0F10-4614-8BE3-0DB2F2CDB3F7}">
      <dgm:prSet/>
      <dgm:spPr/>
      <dgm:t>
        <a:bodyPr/>
        <a:lstStyle/>
        <a:p>
          <a:endParaRPr lang="en-US"/>
        </a:p>
      </dgm:t>
    </dgm:pt>
    <dgm:pt modelId="{88A0D7C5-BF42-41D7-835C-9E043BD376BD}">
      <dgm:prSet phldrT="[Text]"/>
      <dgm:spPr/>
      <dgm:t>
        <a:bodyPr/>
        <a:lstStyle/>
        <a:p>
          <a:r>
            <a:rPr lang="en-US" dirty="0" smtClean="0"/>
            <a:t>Education</a:t>
          </a:r>
          <a:endParaRPr lang="en-US" dirty="0"/>
        </a:p>
      </dgm:t>
    </dgm:pt>
    <dgm:pt modelId="{594796CF-4B02-4DBE-A4D0-ED46A4DD521C}" type="parTrans" cxnId="{BD4F0ADF-C6B1-4316-BC3E-9C2D9B51A7FA}">
      <dgm:prSet/>
      <dgm:spPr/>
      <dgm:t>
        <a:bodyPr/>
        <a:lstStyle/>
        <a:p>
          <a:endParaRPr lang="en-US"/>
        </a:p>
      </dgm:t>
    </dgm:pt>
    <dgm:pt modelId="{08DFEBD3-7872-49E4-8C7E-D5CE4596C65C}" type="sibTrans" cxnId="{BD4F0ADF-C6B1-4316-BC3E-9C2D9B51A7FA}">
      <dgm:prSet/>
      <dgm:spPr/>
      <dgm:t>
        <a:bodyPr/>
        <a:lstStyle/>
        <a:p>
          <a:endParaRPr lang="en-US"/>
        </a:p>
      </dgm:t>
    </dgm:pt>
    <dgm:pt modelId="{74E83129-05C5-4E0F-BD6E-E936A3040884}">
      <dgm:prSet phldrT="[Text]" custT="1"/>
      <dgm:spPr/>
      <dgm:t>
        <a:bodyPr/>
        <a:lstStyle/>
        <a:p>
          <a:r>
            <a:rPr lang="en-US" sz="1050" dirty="0" err="1" smtClean="0">
              <a:solidFill>
                <a:schemeClr val="tx1"/>
              </a:solidFill>
            </a:rPr>
            <a:t>Buniyadi</a:t>
          </a:r>
          <a:r>
            <a:rPr lang="en-US" sz="1050" dirty="0" smtClean="0">
              <a:solidFill>
                <a:schemeClr val="tx1"/>
              </a:solidFill>
            </a:rPr>
            <a:t> </a:t>
          </a:r>
          <a:r>
            <a:rPr lang="en-US" sz="1050" dirty="0" err="1" smtClean="0">
              <a:solidFill>
                <a:schemeClr val="tx1"/>
              </a:solidFill>
            </a:rPr>
            <a:t>Shala</a:t>
          </a:r>
          <a:endParaRPr lang="en-US" sz="1050" dirty="0">
            <a:solidFill>
              <a:schemeClr val="tx1"/>
            </a:solidFill>
          </a:endParaRPr>
        </a:p>
      </dgm:t>
    </dgm:pt>
    <dgm:pt modelId="{91A204C6-DD8E-4B16-A9E8-930B94974FBD}" type="parTrans" cxnId="{3AEB54E6-C47E-47CC-BB1A-21133C15D208}">
      <dgm:prSet/>
      <dgm:spPr/>
      <dgm:t>
        <a:bodyPr/>
        <a:lstStyle/>
        <a:p>
          <a:endParaRPr lang="en-US"/>
        </a:p>
      </dgm:t>
    </dgm:pt>
    <dgm:pt modelId="{5D200739-8710-45DD-BBAA-2F9CB10E69E8}" type="sibTrans" cxnId="{3AEB54E6-C47E-47CC-BB1A-21133C15D208}">
      <dgm:prSet/>
      <dgm:spPr/>
      <dgm:t>
        <a:bodyPr/>
        <a:lstStyle/>
        <a:p>
          <a:endParaRPr lang="en-US"/>
        </a:p>
      </dgm:t>
    </dgm:pt>
    <dgm:pt modelId="{4109F9E3-DCE4-465A-8865-FABD43723A2C}">
      <dgm:prSet phldrT="[Text]"/>
      <dgm:spPr/>
      <dgm:t>
        <a:bodyPr/>
        <a:lstStyle/>
        <a:p>
          <a:r>
            <a:rPr lang="en-US" dirty="0" smtClean="0"/>
            <a:t>Green Energy</a:t>
          </a:r>
          <a:endParaRPr lang="en-US" dirty="0"/>
        </a:p>
      </dgm:t>
    </dgm:pt>
    <dgm:pt modelId="{DC9E6EFC-5C08-4757-B48D-AD4E726C0D8D}" type="parTrans" cxnId="{2BF0F7D4-78D6-4B45-8FA5-1303D69D10E3}">
      <dgm:prSet/>
      <dgm:spPr/>
      <dgm:t>
        <a:bodyPr/>
        <a:lstStyle/>
        <a:p>
          <a:endParaRPr lang="en-US"/>
        </a:p>
      </dgm:t>
    </dgm:pt>
    <dgm:pt modelId="{6D2DB102-170B-4C8E-A97C-09B0A30B3FCA}" type="sibTrans" cxnId="{2BF0F7D4-78D6-4B45-8FA5-1303D69D10E3}">
      <dgm:prSet/>
      <dgm:spPr/>
      <dgm:t>
        <a:bodyPr/>
        <a:lstStyle/>
        <a:p>
          <a:endParaRPr lang="en-US"/>
        </a:p>
      </dgm:t>
    </dgm:pt>
    <dgm:pt modelId="{D6308D96-BCB0-49B1-80C0-E3AADBC5A520}">
      <dgm:prSet phldrT="[Text]"/>
      <dgm:spPr/>
      <dgm:t>
        <a:bodyPr/>
        <a:lstStyle/>
        <a:p>
          <a:r>
            <a:rPr lang="en-US" b="0" dirty="0" smtClean="0">
              <a:solidFill>
                <a:schemeClr val="tx1"/>
              </a:solidFill>
            </a:rPr>
            <a:t>Roof Rain Water Harvesting System Demonstration Program..</a:t>
          </a:r>
          <a:endParaRPr lang="en-US" b="0" dirty="0">
            <a:solidFill>
              <a:schemeClr val="tx1"/>
            </a:solidFill>
          </a:endParaRPr>
        </a:p>
      </dgm:t>
    </dgm:pt>
    <dgm:pt modelId="{8414AACE-1010-4032-B6B3-7EBEC685167A}" type="parTrans" cxnId="{56625791-FEC1-439F-AB83-3169B1AA3CB2}">
      <dgm:prSet/>
      <dgm:spPr/>
      <dgm:t>
        <a:bodyPr/>
        <a:lstStyle/>
        <a:p>
          <a:endParaRPr lang="en-US"/>
        </a:p>
      </dgm:t>
    </dgm:pt>
    <dgm:pt modelId="{BB700896-770C-4941-9C82-E5322C76DFE6}" type="sibTrans" cxnId="{56625791-FEC1-439F-AB83-3169B1AA3CB2}">
      <dgm:prSet/>
      <dgm:spPr/>
      <dgm:t>
        <a:bodyPr/>
        <a:lstStyle/>
        <a:p>
          <a:endParaRPr lang="en-US"/>
        </a:p>
      </dgm:t>
    </dgm:pt>
    <dgm:pt modelId="{71ED941B-3699-411A-B3A0-A596FC11B492}">
      <dgm:prSet/>
      <dgm:spPr/>
      <dgm:t>
        <a:bodyPr/>
        <a:lstStyle/>
        <a:p>
          <a:r>
            <a:rPr lang="en-US" dirty="0" smtClean="0"/>
            <a:t>Livelihoods</a:t>
          </a:r>
          <a:endParaRPr lang="en-US" dirty="0"/>
        </a:p>
      </dgm:t>
    </dgm:pt>
    <dgm:pt modelId="{2A2A2723-0D24-47CE-A8E0-B13A34F4FCCF}" type="parTrans" cxnId="{A3B223C8-1140-4AFE-BEEE-C7026A38BA7C}">
      <dgm:prSet/>
      <dgm:spPr/>
      <dgm:t>
        <a:bodyPr/>
        <a:lstStyle/>
        <a:p>
          <a:endParaRPr lang="en-US"/>
        </a:p>
      </dgm:t>
    </dgm:pt>
    <dgm:pt modelId="{31CF3450-ABA8-40E7-B77D-EA5D9A4E9651}" type="sibTrans" cxnId="{A3B223C8-1140-4AFE-BEEE-C7026A38BA7C}">
      <dgm:prSet/>
      <dgm:spPr/>
      <dgm:t>
        <a:bodyPr/>
        <a:lstStyle/>
        <a:p>
          <a:endParaRPr lang="en-US"/>
        </a:p>
      </dgm:t>
    </dgm:pt>
    <dgm:pt modelId="{016C10B8-C2DD-4F2E-8C3A-43B494D10F8D}">
      <dgm:prSet/>
      <dgm:spPr/>
      <dgm:t>
        <a:bodyPr/>
        <a:lstStyle/>
        <a:p>
          <a:r>
            <a:rPr lang="en-US" dirty="0" smtClean="0"/>
            <a:t>Health</a:t>
          </a:r>
          <a:endParaRPr lang="en-US" dirty="0"/>
        </a:p>
      </dgm:t>
    </dgm:pt>
    <dgm:pt modelId="{51EEB867-C09A-43C7-9EE8-CED679F16727}" type="parTrans" cxnId="{BE068F17-EA6A-4004-B3B3-D6E8A1FC7D8A}">
      <dgm:prSet/>
      <dgm:spPr/>
      <dgm:t>
        <a:bodyPr/>
        <a:lstStyle/>
        <a:p>
          <a:endParaRPr lang="en-US"/>
        </a:p>
      </dgm:t>
    </dgm:pt>
    <dgm:pt modelId="{333CDFC6-FDAE-4FE1-80A3-20F2840CB0F0}" type="sibTrans" cxnId="{BE068F17-EA6A-4004-B3B3-D6E8A1FC7D8A}">
      <dgm:prSet/>
      <dgm:spPr/>
      <dgm:t>
        <a:bodyPr/>
        <a:lstStyle/>
        <a:p>
          <a:endParaRPr lang="en-US"/>
        </a:p>
      </dgm:t>
    </dgm:pt>
    <dgm:pt modelId="{9C25FAD8-E6B6-4E45-B1B1-19B857EB57EB}">
      <dgm:prSet custT="1"/>
      <dgm:spPr/>
      <dgm:t>
        <a:bodyPr/>
        <a:lstStyle/>
        <a:p>
          <a:r>
            <a:rPr lang="en-US" sz="1000" dirty="0" err="1" smtClean="0"/>
            <a:t>Agroforestry</a:t>
          </a:r>
          <a:endParaRPr lang="en-US" sz="1000" dirty="0"/>
        </a:p>
      </dgm:t>
    </dgm:pt>
    <dgm:pt modelId="{4AEFF9EC-503B-411E-ACAF-F1FCFA1B9D2E}" type="parTrans" cxnId="{A6806F96-3FB6-4484-A583-743CF75BC34F}">
      <dgm:prSet/>
      <dgm:spPr/>
      <dgm:t>
        <a:bodyPr/>
        <a:lstStyle/>
        <a:p>
          <a:endParaRPr lang="en-US"/>
        </a:p>
      </dgm:t>
    </dgm:pt>
    <dgm:pt modelId="{230972B9-E043-4EE4-A09C-D81458F0A798}" type="sibTrans" cxnId="{A6806F96-3FB6-4484-A583-743CF75BC34F}">
      <dgm:prSet/>
      <dgm:spPr/>
      <dgm:t>
        <a:bodyPr/>
        <a:lstStyle/>
        <a:p>
          <a:endParaRPr lang="en-US"/>
        </a:p>
      </dgm:t>
    </dgm:pt>
    <dgm:pt modelId="{5FBCAFA2-F6D8-4331-9B6A-B8F6DE666F21}">
      <dgm:prSet custT="1"/>
      <dgm:spPr/>
      <dgm:t>
        <a:bodyPr/>
        <a:lstStyle/>
        <a:p>
          <a:r>
            <a:rPr lang="en-US" sz="1000" dirty="0" smtClean="0"/>
            <a:t>Sustainable Farm Practices</a:t>
          </a:r>
          <a:endParaRPr lang="en-US" sz="1000" dirty="0"/>
        </a:p>
      </dgm:t>
    </dgm:pt>
    <dgm:pt modelId="{29F97045-93A1-4F78-8860-5CC74D20C9D8}" type="parTrans" cxnId="{343C4522-56EF-4AAD-92FE-25E8706CDB8F}">
      <dgm:prSet/>
      <dgm:spPr/>
      <dgm:t>
        <a:bodyPr/>
        <a:lstStyle/>
        <a:p>
          <a:endParaRPr lang="en-US"/>
        </a:p>
      </dgm:t>
    </dgm:pt>
    <dgm:pt modelId="{572E584A-7A01-436F-B344-F3AA0FE72423}" type="sibTrans" cxnId="{343C4522-56EF-4AAD-92FE-25E8706CDB8F}">
      <dgm:prSet/>
      <dgm:spPr/>
      <dgm:t>
        <a:bodyPr/>
        <a:lstStyle/>
        <a:p>
          <a:endParaRPr lang="en-US"/>
        </a:p>
      </dgm:t>
    </dgm:pt>
    <dgm:pt modelId="{53906220-C26F-4456-A3A5-9EDF9DBADA42}">
      <dgm:prSet custT="1"/>
      <dgm:spPr/>
      <dgm:t>
        <a:bodyPr/>
        <a:lstStyle/>
        <a:p>
          <a:r>
            <a:rPr lang="en-US" sz="1000" dirty="0" smtClean="0"/>
            <a:t>Dairy</a:t>
          </a:r>
          <a:endParaRPr lang="en-US" sz="1000" dirty="0"/>
        </a:p>
      </dgm:t>
    </dgm:pt>
    <dgm:pt modelId="{05C9EABD-60C2-42A8-830B-E576BB9A08A2}" type="parTrans" cxnId="{1C3BE05C-9842-484C-95EE-041C1A99B731}">
      <dgm:prSet/>
      <dgm:spPr/>
      <dgm:t>
        <a:bodyPr/>
        <a:lstStyle/>
        <a:p>
          <a:endParaRPr lang="en-US"/>
        </a:p>
      </dgm:t>
    </dgm:pt>
    <dgm:pt modelId="{970E347C-66D5-41F9-A0B7-8F1AA662AC73}" type="sibTrans" cxnId="{1C3BE05C-9842-484C-95EE-041C1A99B731}">
      <dgm:prSet/>
      <dgm:spPr/>
      <dgm:t>
        <a:bodyPr/>
        <a:lstStyle/>
        <a:p>
          <a:endParaRPr lang="en-US"/>
        </a:p>
      </dgm:t>
    </dgm:pt>
    <dgm:pt modelId="{CCBC5EBA-53F1-4DEC-BC7E-586D6BE25CE9}">
      <dgm:prSet custT="1"/>
      <dgm:spPr/>
      <dgm:t>
        <a:bodyPr/>
        <a:lstStyle/>
        <a:p>
          <a:r>
            <a:rPr lang="en-US" sz="1000" dirty="0" smtClean="0">
              <a:solidFill>
                <a:schemeClr val="tx1"/>
              </a:solidFill>
            </a:rPr>
            <a:t>Reproductive Child Health</a:t>
          </a:r>
          <a:endParaRPr lang="en-US" sz="1000" dirty="0">
            <a:solidFill>
              <a:schemeClr val="tx1"/>
            </a:solidFill>
          </a:endParaRPr>
        </a:p>
      </dgm:t>
    </dgm:pt>
    <dgm:pt modelId="{B3368E01-6D71-4208-988F-9F2F245D1F1A}" type="parTrans" cxnId="{044A368C-750D-4BA4-A616-BCEF5ACEA49E}">
      <dgm:prSet/>
      <dgm:spPr/>
      <dgm:t>
        <a:bodyPr/>
        <a:lstStyle/>
        <a:p>
          <a:endParaRPr lang="en-US"/>
        </a:p>
      </dgm:t>
    </dgm:pt>
    <dgm:pt modelId="{9EDAA6CC-59A7-475B-9C68-3139DD46E5C6}" type="sibTrans" cxnId="{044A368C-750D-4BA4-A616-BCEF5ACEA49E}">
      <dgm:prSet/>
      <dgm:spPr/>
      <dgm:t>
        <a:bodyPr/>
        <a:lstStyle/>
        <a:p>
          <a:endParaRPr lang="en-US"/>
        </a:p>
      </dgm:t>
    </dgm:pt>
    <dgm:pt modelId="{ACFE9603-CC0D-4E59-98DB-D4C376AD9280}">
      <dgm:prSet custT="1"/>
      <dgm:spPr/>
      <dgm:t>
        <a:bodyPr/>
        <a:lstStyle/>
        <a:p>
          <a:r>
            <a:rPr lang="en-US" sz="1000" dirty="0" smtClean="0"/>
            <a:t> Breed Improvement and Livestock based Livelihoods</a:t>
          </a:r>
          <a:endParaRPr lang="en-US" sz="1000" dirty="0"/>
        </a:p>
      </dgm:t>
    </dgm:pt>
    <dgm:pt modelId="{C26881FB-DE5E-4C86-85F3-C1B379EEF7DB}" type="parTrans" cxnId="{F9943D03-0CF8-4045-9201-85E1D57ABCC4}">
      <dgm:prSet/>
      <dgm:spPr/>
      <dgm:t>
        <a:bodyPr/>
        <a:lstStyle/>
        <a:p>
          <a:endParaRPr lang="en-US"/>
        </a:p>
      </dgm:t>
    </dgm:pt>
    <dgm:pt modelId="{DAADA1A2-3F9E-4545-83CB-958566A92830}" type="sibTrans" cxnId="{F9943D03-0CF8-4045-9201-85E1D57ABCC4}">
      <dgm:prSet/>
      <dgm:spPr/>
      <dgm:t>
        <a:bodyPr/>
        <a:lstStyle/>
        <a:p>
          <a:endParaRPr lang="en-US"/>
        </a:p>
      </dgm:t>
    </dgm:pt>
    <dgm:pt modelId="{F62D1FB7-F1FB-4A96-A824-D5E01665AA50}">
      <dgm:prSet custT="1"/>
      <dgm:spPr/>
      <dgm:t>
        <a:bodyPr/>
        <a:lstStyle/>
        <a:p>
          <a:r>
            <a:rPr lang="en-US" sz="1000" dirty="0" smtClean="0">
              <a:solidFill>
                <a:schemeClr val="tx1"/>
              </a:solidFill>
            </a:rPr>
            <a:t>Nutrition</a:t>
          </a:r>
          <a:endParaRPr lang="en-US" sz="1000" dirty="0">
            <a:solidFill>
              <a:schemeClr val="tx1"/>
            </a:solidFill>
          </a:endParaRPr>
        </a:p>
      </dgm:t>
    </dgm:pt>
    <dgm:pt modelId="{17323516-B380-420A-8B57-513EBF3CAC89}" type="parTrans" cxnId="{965F7E49-03DE-44EE-9ADF-D3916342892C}">
      <dgm:prSet/>
      <dgm:spPr/>
      <dgm:t>
        <a:bodyPr/>
        <a:lstStyle/>
        <a:p>
          <a:endParaRPr lang="en-US"/>
        </a:p>
      </dgm:t>
    </dgm:pt>
    <dgm:pt modelId="{E7C90AD4-CB45-47C4-A570-7AD2F0D40DE0}" type="sibTrans" cxnId="{965F7E49-03DE-44EE-9ADF-D3916342892C}">
      <dgm:prSet/>
      <dgm:spPr/>
      <dgm:t>
        <a:bodyPr/>
        <a:lstStyle/>
        <a:p>
          <a:endParaRPr lang="en-US"/>
        </a:p>
      </dgm:t>
    </dgm:pt>
    <dgm:pt modelId="{C4F1F0B7-A896-4BBD-A7D8-57199D07B3D9}">
      <dgm:prSet custT="1"/>
      <dgm:spPr/>
      <dgm:t>
        <a:bodyPr/>
        <a:lstStyle/>
        <a:p>
          <a:r>
            <a:rPr lang="en-US" sz="1000" dirty="0" smtClean="0">
              <a:solidFill>
                <a:schemeClr val="tx1"/>
              </a:solidFill>
            </a:rPr>
            <a:t>Early childhood Care </a:t>
          </a:r>
          <a:r>
            <a:rPr lang="en-US" sz="1000" dirty="0" err="1" smtClean="0">
              <a:solidFill>
                <a:schemeClr val="tx1"/>
              </a:solidFill>
            </a:rPr>
            <a:t>Devt</a:t>
          </a:r>
          <a:r>
            <a:rPr lang="en-US" sz="1000" dirty="0" smtClean="0">
              <a:solidFill>
                <a:schemeClr val="tx1"/>
              </a:solidFill>
            </a:rPr>
            <a:t>.</a:t>
          </a:r>
          <a:endParaRPr lang="en-US" sz="1000" dirty="0">
            <a:solidFill>
              <a:schemeClr val="tx1"/>
            </a:solidFill>
          </a:endParaRPr>
        </a:p>
      </dgm:t>
    </dgm:pt>
    <dgm:pt modelId="{CA43C42E-E3CC-4ABD-A717-0C1618C1D723}" type="parTrans" cxnId="{075824F1-A4D7-4D22-85C1-4CD8283EE24F}">
      <dgm:prSet/>
      <dgm:spPr/>
      <dgm:t>
        <a:bodyPr/>
        <a:lstStyle/>
        <a:p>
          <a:endParaRPr lang="en-US"/>
        </a:p>
      </dgm:t>
    </dgm:pt>
    <dgm:pt modelId="{E0737457-E9AF-49A6-8F6E-4CBFDE981C4E}" type="sibTrans" cxnId="{075824F1-A4D7-4D22-85C1-4CD8283EE24F}">
      <dgm:prSet/>
      <dgm:spPr/>
      <dgm:t>
        <a:bodyPr/>
        <a:lstStyle/>
        <a:p>
          <a:endParaRPr lang="en-US"/>
        </a:p>
      </dgm:t>
    </dgm:pt>
    <dgm:pt modelId="{ADB79CCA-C923-4E56-B62F-2FD31EAA0258}">
      <dgm:prSet custT="1"/>
      <dgm:spPr/>
      <dgm:t>
        <a:bodyPr/>
        <a:lstStyle/>
        <a:p>
          <a:r>
            <a:rPr lang="en-US" sz="1000" dirty="0" smtClean="0">
              <a:solidFill>
                <a:schemeClr val="tx1"/>
              </a:solidFill>
            </a:rPr>
            <a:t>Malaria &amp; HIV/AIDS</a:t>
          </a:r>
          <a:endParaRPr lang="en-US" sz="1000" dirty="0">
            <a:solidFill>
              <a:schemeClr val="tx1"/>
            </a:solidFill>
          </a:endParaRPr>
        </a:p>
      </dgm:t>
    </dgm:pt>
    <dgm:pt modelId="{036C2F9F-3C38-4BA7-B191-2382FC59CE5D}" type="parTrans" cxnId="{4C0438BA-57E1-4840-BDD1-62DE6D2A9FFF}">
      <dgm:prSet/>
      <dgm:spPr/>
      <dgm:t>
        <a:bodyPr/>
        <a:lstStyle/>
        <a:p>
          <a:endParaRPr lang="en-US"/>
        </a:p>
      </dgm:t>
    </dgm:pt>
    <dgm:pt modelId="{DCE9823C-2677-4EB1-BEE0-8045A03BC090}" type="sibTrans" cxnId="{4C0438BA-57E1-4840-BDD1-62DE6D2A9FFF}">
      <dgm:prSet/>
      <dgm:spPr/>
      <dgm:t>
        <a:bodyPr/>
        <a:lstStyle/>
        <a:p>
          <a:endParaRPr lang="en-US"/>
        </a:p>
      </dgm:t>
    </dgm:pt>
    <dgm:pt modelId="{844D8515-FF5A-49B6-AC6E-46F639F20A8C}">
      <dgm:prSet custT="1"/>
      <dgm:spPr/>
      <dgm:t>
        <a:bodyPr/>
        <a:lstStyle/>
        <a:p>
          <a:r>
            <a:rPr lang="en-US" sz="1000" smtClean="0">
              <a:solidFill>
                <a:schemeClr val="tx1"/>
              </a:solidFill>
            </a:rPr>
            <a:t>Swasthya Saheli Program</a:t>
          </a:r>
          <a:endParaRPr lang="en-US" sz="1000" dirty="0">
            <a:solidFill>
              <a:schemeClr val="tx1"/>
            </a:solidFill>
          </a:endParaRPr>
        </a:p>
      </dgm:t>
    </dgm:pt>
    <dgm:pt modelId="{4D7D5259-9132-4395-BBA4-BA84C118215C}" type="parTrans" cxnId="{F4271A12-6399-4F67-BCEA-9C8875BED2B6}">
      <dgm:prSet/>
      <dgm:spPr/>
      <dgm:t>
        <a:bodyPr/>
        <a:lstStyle/>
        <a:p>
          <a:endParaRPr lang="en-US"/>
        </a:p>
      </dgm:t>
    </dgm:pt>
    <dgm:pt modelId="{FEFD91B9-C2C7-44BD-8221-85148172A831}" type="sibTrans" cxnId="{F4271A12-6399-4F67-BCEA-9C8875BED2B6}">
      <dgm:prSet/>
      <dgm:spPr/>
      <dgm:t>
        <a:bodyPr/>
        <a:lstStyle/>
        <a:p>
          <a:endParaRPr lang="en-US"/>
        </a:p>
      </dgm:t>
    </dgm:pt>
    <dgm:pt modelId="{DE5996C1-FD09-4E3A-A9BD-73F1D131C38E}">
      <dgm:prSet custT="1"/>
      <dgm:spPr/>
      <dgm:t>
        <a:bodyPr/>
        <a:lstStyle/>
        <a:p>
          <a:r>
            <a:rPr lang="en-US" sz="1050" dirty="0" smtClean="0">
              <a:solidFill>
                <a:schemeClr val="tx1"/>
              </a:solidFill>
            </a:rPr>
            <a:t>Science center</a:t>
          </a:r>
          <a:endParaRPr lang="en-US" sz="1050" dirty="0">
            <a:solidFill>
              <a:schemeClr val="tx1"/>
            </a:solidFill>
          </a:endParaRPr>
        </a:p>
      </dgm:t>
    </dgm:pt>
    <dgm:pt modelId="{7BC58F60-235B-4CF3-B045-4ABEC0E3BF7D}" type="parTrans" cxnId="{29DF1A3F-B229-4744-ABE2-C889394C8DA9}">
      <dgm:prSet/>
      <dgm:spPr/>
      <dgm:t>
        <a:bodyPr/>
        <a:lstStyle/>
        <a:p>
          <a:endParaRPr lang="en-US"/>
        </a:p>
      </dgm:t>
    </dgm:pt>
    <dgm:pt modelId="{C4BC98A7-8326-420B-9DC8-FB3ECBD525F1}" type="sibTrans" cxnId="{29DF1A3F-B229-4744-ABE2-C889394C8DA9}">
      <dgm:prSet/>
      <dgm:spPr/>
      <dgm:t>
        <a:bodyPr/>
        <a:lstStyle/>
        <a:p>
          <a:endParaRPr lang="en-US"/>
        </a:p>
      </dgm:t>
    </dgm:pt>
    <dgm:pt modelId="{C86D064E-A894-4682-BABF-AD5DEA801C8E}">
      <dgm:prSet custT="1"/>
      <dgm:spPr/>
      <dgm:t>
        <a:bodyPr/>
        <a:lstStyle/>
        <a:p>
          <a:r>
            <a:rPr lang="en-US" sz="1050" dirty="0" smtClean="0">
              <a:solidFill>
                <a:schemeClr val="tx1"/>
              </a:solidFill>
            </a:rPr>
            <a:t>School Quality </a:t>
          </a:r>
          <a:r>
            <a:rPr lang="en-US" sz="1050" dirty="0" err="1" smtClean="0">
              <a:solidFill>
                <a:schemeClr val="tx1"/>
              </a:solidFill>
            </a:rPr>
            <a:t>Imprt</a:t>
          </a:r>
          <a:r>
            <a:rPr lang="en-US" sz="1050" dirty="0" smtClean="0">
              <a:solidFill>
                <a:schemeClr val="tx1"/>
              </a:solidFill>
            </a:rPr>
            <a:t>.  </a:t>
          </a:r>
          <a:r>
            <a:rPr lang="en-US" sz="1050" dirty="0" err="1" smtClean="0">
              <a:solidFill>
                <a:schemeClr val="tx1"/>
              </a:solidFill>
            </a:rPr>
            <a:t>Prog</a:t>
          </a:r>
          <a:r>
            <a:rPr lang="en-US" sz="1050" dirty="0" smtClean="0">
              <a:solidFill>
                <a:schemeClr val="tx1"/>
              </a:solidFill>
            </a:rPr>
            <a:t>.</a:t>
          </a:r>
          <a:endParaRPr lang="en-US" sz="1050" dirty="0">
            <a:solidFill>
              <a:schemeClr val="tx1"/>
            </a:solidFill>
          </a:endParaRPr>
        </a:p>
      </dgm:t>
    </dgm:pt>
    <dgm:pt modelId="{4E3FEB21-3DC4-4C4D-84C6-780B1DF0E4EF}" type="parTrans" cxnId="{517DAC54-FCA3-4D8F-8D4D-C10FD03D55C2}">
      <dgm:prSet/>
      <dgm:spPr/>
      <dgm:t>
        <a:bodyPr/>
        <a:lstStyle/>
        <a:p>
          <a:endParaRPr lang="en-US"/>
        </a:p>
      </dgm:t>
    </dgm:pt>
    <dgm:pt modelId="{8A119AF6-3370-4904-9A60-F9AC9ED855AE}" type="sibTrans" cxnId="{517DAC54-FCA3-4D8F-8D4D-C10FD03D55C2}">
      <dgm:prSet/>
      <dgm:spPr/>
      <dgm:t>
        <a:bodyPr/>
        <a:lstStyle/>
        <a:p>
          <a:endParaRPr lang="en-US"/>
        </a:p>
      </dgm:t>
    </dgm:pt>
    <dgm:pt modelId="{F5822058-54B4-4C77-A536-37336EF83A10}">
      <dgm:prSet custT="1"/>
      <dgm:spPr/>
      <dgm:t>
        <a:bodyPr/>
        <a:lstStyle/>
        <a:p>
          <a:r>
            <a:rPr lang="en-US" sz="1050" dirty="0" smtClean="0">
              <a:solidFill>
                <a:schemeClr val="tx1"/>
              </a:solidFill>
            </a:rPr>
            <a:t>Reading Skill Improvement </a:t>
          </a:r>
          <a:endParaRPr lang="en-US" sz="1050" dirty="0">
            <a:solidFill>
              <a:schemeClr val="tx1"/>
            </a:solidFill>
          </a:endParaRPr>
        </a:p>
      </dgm:t>
    </dgm:pt>
    <dgm:pt modelId="{2FF0009E-4877-4027-832F-FEABF24AACA2}" type="parTrans" cxnId="{061959ED-85D9-4E38-8AB7-221F456AC6A5}">
      <dgm:prSet/>
      <dgm:spPr/>
      <dgm:t>
        <a:bodyPr/>
        <a:lstStyle/>
        <a:p>
          <a:endParaRPr lang="en-US"/>
        </a:p>
      </dgm:t>
    </dgm:pt>
    <dgm:pt modelId="{F3E3213F-CF2F-46E9-A024-24429AA73662}" type="sibTrans" cxnId="{061959ED-85D9-4E38-8AB7-221F456AC6A5}">
      <dgm:prSet/>
      <dgm:spPr/>
      <dgm:t>
        <a:bodyPr/>
        <a:lstStyle/>
        <a:p>
          <a:endParaRPr lang="en-US"/>
        </a:p>
      </dgm:t>
    </dgm:pt>
    <dgm:pt modelId="{01514A24-D0AE-4670-B7E1-84BD1F56E9AC}">
      <dgm:prSet/>
      <dgm:spPr/>
      <dgm:t>
        <a:bodyPr/>
        <a:lstStyle/>
        <a:p>
          <a:r>
            <a:rPr lang="en-US" b="0" dirty="0" smtClean="0">
              <a:solidFill>
                <a:schemeClr val="tx1"/>
              </a:solidFill>
            </a:rPr>
            <a:t>Solar Energy System</a:t>
          </a:r>
          <a:endParaRPr lang="en-US" b="0" dirty="0">
            <a:solidFill>
              <a:schemeClr val="tx1"/>
            </a:solidFill>
          </a:endParaRPr>
        </a:p>
      </dgm:t>
    </dgm:pt>
    <dgm:pt modelId="{9107194E-A038-4C7E-95C7-99F2FDE132AD}" type="parTrans" cxnId="{4CC9D73E-197C-4089-B3B9-D73A07C7BD84}">
      <dgm:prSet/>
      <dgm:spPr/>
      <dgm:t>
        <a:bodyPr/>
        <a:lstStyle/>
        <a:p>
          <a:endParaRPr lang="en-US"/>
        </a:p>
      </dgm:t>
    </dgm:pt>
    <dgm:pt modelId="{872FB51E-054D-4F01-83E3-EEC54EFC8D3E}" type="sibTrans" cxnId="{4CC9D73E-197C-4089-B3B9-D73A07C7BD84}">
      <dgm:prSet/>
      <dgm:spPr/>
      <dgm:t>
        <a:bodyPr/>
        <a:lstStyle/>
        <a:p>
          <a:endParaRPr lang="en-US"/>
        </a:p>
      </dgm:t>
    </dgm:pt>
    <dgm:pt modelId="{47DCE23F-8520-4957-B5DC-3B930C0F5EB5}" type="pres">
      <dgm:prSet presAssocID="{17601157-26FD-4F60-8C33-2F10D2191FB7}" presName="Name0" presStyleCnt="0">
        <dgm:presLayoutVars>
          <dgm:dir/>
          <dgm:animLvl val="lvl"/>
          <dgm:resizeHandles val="exact"/>
        </dgm:presLayoutVars>
      </dgm:prSet>
      <dgm:spPr/>
      <dgm:t>
        <a:bodyPr/>
        <a:lstStyle/>
        <a:p>
          <a:endParaRPr lang="en-US"/>
        </a:p>
      </dgm:t>
    </dgm:pt>
    <dgm:pt modelId="{3FA36C5A-4911-44CF-9EC1-A141C93F18B8}" type="pres">
      <dgm:prSet presAssocID="{88670C7E-15F3-46D3-85BE-9947701CBDDC}" presName="linNode" presStyleCnt="0"/>
      <dgm:spPr/>
    </dgm:pt>
    <dgm:pt modelId="{D63B7567-FF4D-4ED0-8CA7-46DDB2348606}" type="pres">
      <dgm:prSet presAssocID="{88670C7E-15F3-46D3-85BE-9947701CBDDC}" presName="parentText" presStyleLbl="node1" presStyleIdx="0" presStyleCnt="5">
        <dgm:presLayoutVars>
          <dgm:chMax val="1"/>
          <dgm:bulletEnabled val="1"/>
        </dgm:presLayoutVars>
      </dgm:prSet>
      <dgm:spPr/>
      <dgm:t>
        <a:bodyPr/>
        <a:lstStyle/>
        <a:p>
          <a:endParaRPr lang="en-US"/>
        </a:p>
      </dgm:t>
    </dgm:pt>
    <dgm:pt modelId="{0039C8BB-0F86-4933-B5FB-A9EBD338843F}" type="pres">
      <dgm:prSet presAssocID="{88670C7E-15F3-46D3-85BE-9947701CBDDC}" presName="descendantText" presStyleLbl="alignAccFollowNode1" presStyleIdx="0" presStyleCnt="5">
        <dgm:presLayoutVars>
          <dgm:bulletEnabled val="1"/>
        </dgm:presLayoutVars>
      </dgm:prSet>
      <dgm:spPr/>
      <dgm:t>
        <a:bodyPr/>
        <a:lstStyle/>
        <a:p>
          <a:endParaRPr lang="en-US"/>
        </a:p>
      </dgm:t>
    </dgm:pt>
    <dgm:pt modelId="{2FDDFEA9-0BB4-414B-B57F-5F6ECE682CDF}" type="pres">
      <dgm:prSet presAssocID="{2CFFED3F-FB5B-45DC-A51B-9AE42E747F3A}" presName="sp" presStyleCnt="0"/>
      <dgm:spPr/>
    </dgm:pt>
    <dgm:pt modelId="{DF853B27-9552-4AF7-BF3A-1E97B49B88CE}" type="pres">
      <dgm:prSet presAssocID="{71ED941B-3699-411A-B3A0-A596FC11B492}" presName="linNode" presStyleCnt="0"/>
      <dgm:spPr/>
    </dgm:pt>
    <dgm:pt modelId="{8C8B26EB-ABC3-4851-B494-CD59821D4B96}" type="pres">
      <dgm:prSet presAssocID="{71ED941B-3699-411A-B3A0-A596FC11B492}" presName="parentText" presStyleLbl="node1" presStyleIdx="1" presStyleCnt="5">
        <dgm:presLayoutVars>
          <dgm:chMax val="1"/>
          <dgm:bulletEnabled val="1"/>
        </dgm:presLayoutVars>
      </dgm:prSet>
      <dgm:spPr/>
      <dgm:t>
        <a:bodyPr/>
        <a:lstStyle/>
        <a:p>
          <a:endParaRPr lang="en-US"/>
        </a:p>
      </dgm:t>
    </dgm:pt>
    <dgm:pt modelId="{A7D9EA50-0A32-4A65-82B2-814F8965D2F9}" type="pres">
      <dgm:prSet presAssocID="{71ED941B-3699-411A-B3A0-A596FC11B492}" presName="descendantText" presStyleLbl="alignAccFollowNode1" presStyleIdx="1" presStyleCnt="5" custLinFactNeighborY="-10202">
        <dgm:presLayoutVars>
          <dgm:bulletEnabled val="1"/>
        </dgm:presLayoutVars>
      </dgm:prSet>
      <dgm:spPr/>
      <dgm:t>
        <a:bodyPr/>
        <a:lstStyle/>
        <a:p>
          <a:endParaRPr lang="en-US"/>
        </a:p>
      </dgm:t>
    </dgm:pt>
    <dgm:pt modelId="{78C8A88F-93C6-48E6-8CED-C6858D5E8CA4}" type="pres">
      <dgm:prSet presAssocID="{31CF3450-ABA8-40E7-B77D-EA5D9A4E9651}" presName="sp" presStyleCnt="0"/>
      <dgm:spPr/>
    </dgm:pt>
    <dgm:pt modelId="{C9C0B85C-C415-4531-94F9-F02F8FF9A40C}" type="pres">
      <dgm:prSet presAssocID="{016C10B8-C2DD-4F2E-8C3A-43B494D10F8D}" presName="linNode" presStyleCnt="0"/>
      <dgm:spPr/>
    </dgm:pt>
    <dgm:pt modelId="{71AE3C0B-658C-4435-B478-6F4D135B67EB}" type="pres">
      <dgm:prSet presAssocID="{016C10B8-C2DD-4F2E-8C3A-43B494D10F8D}" presName="parentText" presStyleLbl="node1" presStyleIdx="2" presStyleCnt="5">
        <dgm:presLayoutVars>
          <dgm:chMax val="1"/>
          <dgm:bulletEnabled val="1"/>
        </dgm:presLayoutVars>
      </dgm:prSet>
      <dgm:spPr/>
      <dgm:t>
        <a:bodyPr/>
        <a:lstStyle/>
        <a:p>
          <a:endParaRPr lang="en-US"/>
        </a:p>
      </dgm:t>
    </dgm:pt>
    <dgm:pt modelId="{A8FD9506-6E48-457B-90E8-0D380332029E}" type="pres">
      <dgm:prSet presAssocID="{016C10B8-C2DD-4F2E-8C3A-43B494D10F8D}" presName="descendantText" presStyleLbl="alignAccFollowNode1" presStyleIdx="2" presStyleCnt="5" custScaleY="124521" custLinFactNeighborY="-5815">
        <dgm:presLayoutVars>
          <dgm:bulletEnabled val="1"/>
        </dgm:presLayoutVars>
      </dgm:prSet>
      <dgm:spPr/>
      <dgm:t>
        <a:bodyPr/>
        <a:lstStyle/>
        <a:p>
          <a:endParaRPr lang="en-US"/>
        </a:p>
      </dgm:t>
    </dgm:pt>
    <dgm:pt modelId="{C603D38D-5AF7-413E-B31C-B8F4FD0BAF7E}" type="pres">
      <dgm:prSet presAssocID="{333CDFC6-FDAE-4FE1-80A3-20F2840CB0F0}" presName="sp" presStyleCnt="0"/>
      <dgm:spPr/>
    </dgm:pt>
    <dgm:pt modelId="{44DF7C5B-9A0B-42AB-A69B-CD4CEE5FAB43}" type="pres">
      <dgm:prSet presAssocID="{88A0D7C5-BF42-41D7-835C-9E043BD376BD}" presName="linNode" presStyleCnt="0"/>
      <dgm:spPr/>
    </dgm:pt>
    <dgm:pt modelId="{71F16EB3-CABD-4EEE-9B6D-2653AEAA6E4E}" type="pres">
      <dgm:prSet presAssocID="{88A0D7C5-BF42-41D7-835C-9E043BD376BD}" presName="parentText" presStyleLbl="node1" presStyleIdx="3" presStyleCnt="5">
        <dgm:presLayoutVars>
          <dgm:chMax val="1"/>
          <dgm:bulletEnabled val="1"/>
        </dgm:presLayoutVars>
      </dgm:prSet>
      <dgm:spPr/>
      <dgm:t>
        <a:bodyPr/>
        <a:lstStyle/>
        <a:p>
          <a:endParaRPr lang="en-US"/>
        </a:p>
      </dgm:t>
    </dgm:pt>
    <dgm:pt modelId="{90D66352-89C1-4D09-A670-BD4CEA4BFB90}" type="pres">
      <dgm:prSet presAssocID="{88A0D7C5-BF42-41D7-835C-9E043BD376BD}" presName="descendantText" presStyleLbl="alignAccFollowNode1" presStyleIdx="3" presStyleCnt="5" custScaleY="139495" custLinFactNeighborY="4201">
        <dgm:presLayoutVars>
          <dgm:bulletEnabled val="1"/>
        </dgm:presLayoutVars>
      </dgm:prSet>
      <dgm:spPr/>
      <dgm:t>
        <a:bodyPr/>
        <a:lstStyle/>
        <a:p>
          <a:endParaRPr lang="en-US"/>
        </a:p>
      </dgm:t>
    </dgm:pt>
    <dgm:pt modelId="{52C98F50-F784-4168-9B6E-974FC491C9D2}" type="pres">
      <dgm:prSet presAssocID="{08DFEBD3-7872-49E4-8C7E-D5CE4596C65C}" presName="sp" presStyleCnt="0"/>
      <dgm:spPr/>
    </dgm:pt>
    <dgm:pt modelId="{85557DA2-2D78-48ED-A926-AE1E86EC6A33}" type="pres">
      <dgm:prSet presAssocID="{4109F9E3-DCE4-465A-8865-FABD43723A2C}" presName="linNode" presStyleCnt="0"/>
      <dgm:spPr/>
    </dgm:pt>
    <dgm:pt modelId="{E50E4894-F16C-432E-9577-D3ABD2192503}" type="pres">
      <dgm:prSet presAssocID="{4109F9E3-DCE4-465A-8865-FABD43723A2C}" presName="parentText" presStyleLbl="node1" presStyleIdx="4" presStyleCnt="5">
        <dgm:presLayoutVars>
          <dgm:chMax val="1"/>
          <dgm:bulletEnabled val="1"/>
        </dgm:presLayoutVars>
      </dgm:prSet>
      <dgm:spPr/>
      <dgm:t>
        <a:bodyPr/>
        <a:lstStyle/>
        <a:p>
          <a:endParaRPr lang="en-US"/>
        </a:p>
      </dgm:t>
    </dgm:pt>
    <dgm:pt modelId="{03FB5AA6-1A45-434C-BD75-69FEB8F83577}" type="pres">
      <dgm:prSet presAssocID="{4109F9E3-DCE4-465A-8865-FABD43723A2C}" presName="descendantText" presStyleLbl="alignAccFollowNode1" presStyleIdx="4" presStyleCnt="5">
        <dgm:presLayoutVars>
          <dgm:bulletEnabled val="1"/>
        </dgm:presLayoutVars>
      </dgm:prSet>
      <dgm:spPr/>
      <dgm:t>
        <a:bodyPr/>
        <a:lstStyle/>
        <a:p>
          <a:endParaRPr lang="en-US"/>
        </a:p>
      </dgm:t>
    </dgm:pt>
  </dgm:ptLst>
  <dgm:cxnLst>
    <dgm:cxn modelId="{787AA5A3-763A-4E74-AFDA-279570B9566B}" type="presOf" srcId="{53906220-C26F-4456-A3A5-9EDF9DBADA42}" destId="{A7D9EA50-0A32-4A65-82B2-814F8965D2F9}" srcOrd="0" destOrd="2" presId="urn:microsoft.com/office/officeart/2005/8/layout/vList5"/>
    <dgm:cxn modelId="{3AEB54E6-C47E-47CC-BB1A-21133C15D208}" srcId="{88A0D7C5-BF42-41D7-835C-9E043BD376BD}" destId="{74E83129-05C5-4E0F-BD6E-E936A3040884}" srcOrd="0" destOrd="0" parTransId="{91A204C6-DD8E-4B16-A9E8-930B94974FBD}" sibTransId="{5D200739-8710-45DD-BBAA-2F9CB10E69E8}"/>
    <dgm:cxn modelId="{965F7E49-03DE-44EE-9ADF-D3916342892C}" srcId="{016C10B8-C2DD-4F2E-8C3A-43B494D10F8D}" destId="{F62D1FB7-F1FB-4A96-A824-D5E01665AA50}" srcOrd="1" destOrd="0" parTransId="{17323516-B380-420A-8B57-513EBF3CAC89}" sibTransId="{E7C90AD4-CB45-47C4-A570-7AD2F0D40DE0}"/>
    <dgm:cxn modelId="{F17A47E4-544C-4DFF-929C-1222F011F550}" srcId="{17601157-26FD-4F60-8C33-2F10D2191FB7}" destId="{88670C7E-15F3-46D3-85BE-9947701CBDDC}" srcOrd="0" destOrd="0" parTransId="{0827DD08-2097-4498-AEFC-BE8FE337A4E3}" sibTransId="{2CFFED3F-FB5B-45DC-A51B-9AE42E747F3A}"/>
    <dgm:cxn modelId="{075824F1-A4D7-4D22-85C1-4CD8283EE24F}" srcId="{016C10B8-C2DD-4F2E-8C3A-43B494D10F8D}" destId="{C4F1F0B7-A896-4BBD-A7D8-57199D07B3D9}" srcOrd="2" destOrd="0" parTransId="{CA43C42E-E3CC-4ABD-A717-0C1618C1D723}" sibTransId="{E0737457-E9AF-49A6-8F6E-4CBFDE981C4E}"/>
    <dgm:cxn modelId="{29DF1A3F-B229-4744-ABE2-C889394C8DA9}" srcId="{88A0D7C5-BF42-41D7-835C-9E043BD376BD}" destId="{DE5996C1-FD09-4E3A-A9BD-73F1D131C38E}" srcOrd="1" destOrd="0" parTransId="{7BC58F60-235B-4CF3-B045-4ABEC0E3BF7D}" sibTransId="{C4BC98A7-8326-420B-9DC8-FB3ECBD525F1}"/>
    <dgm:cxn modelId="{0ACB6CC1-A669-4094-B08D-41E976CA0711}" type="presOf" srcId="{F6E4B221-D43D-4934-A80A-A1EBB3DF969A}" destId="{0039C8BB-0F86-4933-B5FB-A9EBD338843F}" srcOrd="0" destOrd="0" presId="urn:microsoft.com/office/officeart/2005/8/layout/vList5"/>
    <dgm:cxn modelId="{4D90ACA8-6322-4086-BD2F-606D5948C15E}" type="presOf" srcId="{88670C7E-15F3-46D3-85BE-9947701CBDDC}" destId="{D63B7567-FF4D-4ED0-8CA7-46DDB2348606}" srcOrd="0" destOrd="0" presId="urn:microsoft.com/office/officeart/2005/8/layout/vList5"/>
    <dgm:cxn modelId="{1C3BE05C-9842-484C-95EE-041C1A99B731}" srcId="{71ED941B-3699-411A-B3A0-A596FC11B492}" destId="{53906220-C26F-4456-A3A5-9EDF9DBADA42}" srcOrd="2" destOrd="0" parTransId="{05C9EABD-60C2-42A8-830B-E576BB9A08A2}" sibTransId="{970E347C-66D5-41F9-A0B7-8F1AA662AC73}"/>
    <dgm:cxn modelId="{15A41DEC-3B10-4281-9973-BEF8E3078F65}" type="presOf" srcId="{C4F1F0B7-A896-4BBD-A7D8-57199D07B3D9}" destId="{A8FD9506-6E48-457B-90E8-0D380332029E}" srcOrd="0" destOrd="2" presId="urn:microsoft.com/office/officeart/2005/8/layout/vList5"/>
    <dgm:cxn modelId="{319A17BF-C41D-40B8-A3DF-48DE5E81F1CD}" type="presOf" srcId="{17601157-26FD-4F60-8C33-2F10D2191FB7}" destId="{47DCE23F-8520-4957-B5DC-3B930C0F5EB5}" srcOrd="0" destOrd="0" presId="urn:microsoft.com/office/officeart/2005/8/layout/vList5"/>
    <dgm:cxn modelId="{A0CCF92F-0EC1-44AD-B785-FBB4A0F941C7}" type="presOf" srcId="{C86D064E-A894-4682-BABF-AD5DEA801C8E}" destId="{90D66352-89C1-4D09-A670-BD4CEA4BFB90}" srcOrd="0" destOrd="2" presId="urn:microsoft.com/office/officeart/2005/8/layout/vList5"/>
    <dgm:cxn modelId="{E61C89CF-F433-4A0C-9B85-DBFEC55D852B}" type="presOf" srcId="{88A0D7C5-BF42-41D7-835C-9E043BD376BD}" destId="{71F16EB3-CABD-4EEE-9B6D-2653AEAA6E4E}" srcOrd="0" destOrd="0" presId="urn:microsoft.com/office/officeart/2005/8/layout/vList5"/>
    <dgm:cxn modelId="{061959ED-85D9-4E38-8AB7-221F456AC6A5}" srcId="{88A0D7C5-BF42-41D7-835C-9E043BD376BD}" destId="{F5822058-54B4-4C77-A536-37336EF83A10}" srcOrd="3" destOrd="0" parTransId="{2FF0009E-4877-4027-832F-FEABF24AACA2}" sibTransId="{F3E3213F-CF2F-46E9-A024-24429AA73662}"/>
    <dgm:cxn modelId="{517DAC54-FCA3-4D8F-8D4D-C10FD03D55C2}" srcId="{88A0D7C5-BF42-41D7-835C-9E043BD376BD}" destId="{C86D064E-A894-4682-BABF-AD5DEA801C8E}" srcOrd="2" destOrd="0" parTransId="{4E3FEB21-3DC4-4C4D-84C6-780B1DF0E4EF}" sibTransId="{8A119AF6-3370-4904-9A60-F9AC9ED855AE}"/>
    <dgm:cxn modelId="{BE068F17-EA6A-4004-B3B3-D6E8A1FC7D8A}" srcId="{17601157-26FD-4F60-8C33-2F10D2191FB7}" destId="{016C10B8-C2DD-4F2E-8C3A-43B494D10F8D}" srcOrd="2" destOrd="0" parTransId="{51EEB867-C09A-43C7-9EE8-CED679F16727}" sibTransId="{333CDFC6-FDAE-4FE1-80A3-20F2840CB0F0}"/>
    <dgm:cxn modelId="{F4271A12-6399-4F67-BCEA-9C8875BED2B6}" srcId="{016C10B8-C2DD-4F2E-8C3A-43B494D10F8D}" destId="{844D8515-FF5A-49B6-AC6E-46F639F20A8C}" srcOrd="4" destOrd="0" parTransId="{4D7D5259-9132-4395-BBA4-BA84C118215C}" sibTransId="{FEFD91B9-C2C7-44BD-8221-85148172A831}"/>
    <dgm:cxn modelId="{207BB9D9-0218-48E5-8591-743AEAB5BE11}" type="presOf" srcId="{71ED941B-3699-411A-B3A0-A596FC11B492}" destId="{8C8B26EB-ABC3-4851-B494-CD59821D4B96}" srcOrd="0" destOrd="0" presId="urn:microsoft.com/office/officeart/2005/8/layout/vList5"/>
    <dgm:cxn modelId="{4C0438BA-57E1-4840-BDD1-62DE6D2A9FFF}" srcId="{016C10B8-C2DD-4F2E-8C3A-43B494D10F8D}" destId="{ADB79CCA-C923-4E56-B62F-2FD31EAA0258}" srcOrd="3" destOrd="0" parTransId="{036C2F9F-3C38-4BA7-B191-2382FC59CE5D}" sibTransId="{DCE9823C-2677-4EB1-BEE0-8045A03BC090}"/>
    <dgm:cxn modelId="{2F757897-8DD0-4346-BBDD-8F595145B61A}" type="presOf" srcId="{DE5996C1-FD09-4E3A-A9BD-73F1D131C38E}" destId="{90D66352-89C1-4D09-A670-BD4CEA4BFB90}" srcOrd="0" destOrd="1" presId="urn:microsoft.com/office/officeart/2005/8/layout/vList5"/>
    <dgm:cxn modelId="{56625791-FEC1-439F-AB83-3169B1AA3CB2}" srcId="{4109F9E3-DCE4-465A-8865-FABD43723A2C}" destId="{D6308D96-BCB0-49B1-80C0-E3AADBC5A520}" srcOrd="0" destOrd="0" parTransId="{8414AACE-1010-4032-B6B3-7EBEC685167A}" sibTransId="{BB700896-770C-4941-9C82-E5322C76DFE6}"/>
    <dgm:cxn modelId="{F5475CCF-4A7E-4EFB-BF65-AA0D55B2DECC}" type="presOf" srcId="{844D8515-FF5A-49B6-AC6E-46F639F20A8C}" destId="{A8FD9506-6E48-457B-90E8-0D380332029E}" srcOrd="0" destOrd="4" presId="urn:microsoft.com/office/officeart/2005/8/layout/vList5"/>
    <dgm:cxn modelId="{A6806F96-3FB6-4484-A583-743CF75BC34F}" srcId="{71ED941B-3699-411A-B3A0-A596FC11B492}" destId="{9C25FAD8-E6B6-4E45-B1B1-19B857EB57EB}" srcOrd="0" destOrd="0" parTransId="{4AEFF9EC-503B-411E-ACAF-F1FCFA1B9D2E}" sibTransId="{230972B9-E043-4EE4-A09C-D81458F0A798}"/>
    <dgm:cxn modelId="{77C91365-BD5B-4440-823B-EB7B97B77A5A}" type="presOf" srcId="{D6308D96-BCB0-49B1-80C0-E3AADBC5A520}" destId="{03FB5AA6-1A45-434C-BD75-69FEB8F83577}" srcOrd="0" destOrd="0" presId="urn:microsoft.com/office/officeart/2005/8/layout/vList5"/>
    <dgm:cxn modelId="{6AC53DFE-D3E7-47BA-959B-FF04DD0897F5}" type="presOf" srcId="{ADB79CCA-C923-4E56-B62F-2FD31EAA0258}" destId="{A8FD9506-6E48-457B-90E8-0D380332029E}" srcOrd="0" destOrd="3" presId="urn:microsoft.com/office/officeart/2005/8/layout/vList5"/>
    <dgm:cxn modelId="{4FA4428C-F272-4F44-993F-072FF3386B13}" type="presOf" srcId="{ACFE9603-CC0D-4E59-98DB-D4C376AD9280}" destId="{A7D9EA50-0A32-4A65-82B2-814F8965D2F9}" srcOrd="0" destOrd="3" presId="urn:microsoft.com/office/officeart/2005/8/layout/vList5"/>
    <dgm:cxn modelId="{1AB8BC6E-7C8E-4DB4-BCC9-1268EFBC5994}" type="presOf" srcId="{5FBCAFA2-F6D8-4331-9B6A-B8F6DE666F21}" destId="{A7D9EA50-0A32-4A65-82B2-814F8965D2F9}" srcOrd="0" destOrd="1" presId="urn:microsoft.com/office/officeart/2005/8/layout/vList5"/>
    <dgm:cxn modelId="{2FB3605B-8FB2-493C-86A7-8B5463AD1201}" type="presOf" srcId="{016C10B8-C2DD-4F2E-8C3A-43B494D10F8D}" destId="{71AE3C0B-658C-4435-B478-6F4D135B67EB}" srcOrd="0" destOrd="0" presId="urn:microsoft.com/office/officeart/2005/8/layout/vList5"/>
    <dgm:cxn modelId="{343C4522-56EF-4AAD-92FE-25E8706CDB8F}" srcId="{71ED941B-3699-411A-B3A0-A596FC11B492}" destId="{5FBCAFA2-F6D8-4331-9B6A-B8F6DE666F21}" srcOrd="1" destOrd="0" parTransId="{29F97045-93A1-4F78-8860-5CC74D20C9D8}" sibTransId="{572E584A-7A01-436F-B344-F3AA0FE72423}"/>
    <dgm:cxn modelId="{01249042-8D7A-40F9-8563-37088F9F10D4}" type="presOf" srcId="{F62D1FB7-F1FB-4A96-A824-D5E01665AA50}" destId="{A8FD9506-6E48-457B-90E8-0D380332029E}" srcOrd="0" destOrd="1" presId="urn:microsoft.com/office/officeart/2005/8/layout/vList5"/>
    <dgm:cxn modelId="{9F2D1E3F-80C5-4A37-89A8-F1C933A0FF1B}" type="presOf" srcId="{9C25FAD8-E6B6-4E45-B1B1-19B857EB57EB}" destId="{A7D9EA50-0A32-4A65-82B2-814F8965D2F9}" srcOrd="0" destOrd="0" presId="urn:microsoft.com/office/officeart/2005/8/layout/vList5"/>
    <dgm:cxn modelId="{A3B223C8-1140-4AFE-BEEE-C7026A38BA7C}" srcId="{17601157-26FD-4F60-8C33-2F10D2191FB7}" destId="{71ED941B-3699-411A-B3A0-A596FC11B492}" srcOrd="1" destOrd="0" parTransId="{2A2A2723-0D24-47CE-A8E0-B13A34F4FCCF}" sibTransId="{31CF3450-ABA8-40E7-B77D-EA5D9A4E9651}"/>
    <dgm:cxn modelId="{3E63C7C3-9708-42DF-AEB1-404E6E1202DA}" type="presOf" srcId="{01514A24-D0AE-4670-B7E1-84BD1F56E9AC}" destId="{03FB5AA6-1A45-434C-BD75-69FEB8F83577}" srcOrd="0" destOrd="1" presId="urn:microsoft.com/office/officeart/2005/8/layout/vList5"/>
    <dgm:cxn modelId="{4CC9D73E-197C-4089-B3B9-D73A07C7BD84}" srcId="{4109F9E3-DCE4-465A-8865-FABD43723A2C}" destId="{01514A24-D0AE-4670-B7E1-84BD1F56E9AC}" srcOrd="1" destOrd="0" parTransId="{9107194E-A038-4C7E-95C7-99F2FDE132AD}" sibTransId="{872FB51E-054D-4F01-83E3-EEC54EFC8D3E}"/>
    <dgm:cxn modelId="{2054BD0B-BB02-47D3-9126-856E7093A970}" srcId="{88670C7E-15F3-46D3-85BE-9947701CBDDC}" destId="{F6E4B221-D43D-4934-A80A-A1EBB3DF969A}" srcOrd="0" destOrd="0" parTransId="{A77DBF17-2A0F-418A-8BE8-9318CF7E326B}" sibTransId="{DD606AF9-A168-4DD8-AADE-30C10D8FF4A5}"/>
    <dgm:cxn modelId="{044A368C-750D-4BA4-A616-BCEF5ACEA49E}" srcId="{016C10B8-C2DD-4F2E-8C3A-43B494D10F8D}" destId="{CCBC5EBA-53F1-4DEC-BC7E-586D6BE25CE9}" srcOrd="0" destOrd="0" parTransId="{B3368E01-6D71-4208-988F-9F2F245D1F1A}" sibTransId="{9EDAA6CC-59A7-475B-9C68-3139DD46E5C6}"/>
    <dgm:cxn modelId="{3060052C-0FBC-476E-B829-4EFE24DFA4AF}" type="presOf" srcId="{74E83129-05C5-4E0F-BD6E-E936A3040884}" destId="{90D66352-89C1-4D09-A670-BD4CEA4BFB90}" srcOrd="0" destOrd="0" presId="urn:microsoft.com/office/officeart/2005/8/layout/vList5"/>
    <dgm:cxn modelId="{8E240F17-F272-4548-9047-4F8484C70AA8}" type="presOf" srcId="{F5822058-54B4-4C77-A536-37336EF83A10}" destId="{90D66352-89C1-4D09-A670-BD4CEA4BFB90}" srcOrd="0" destOrd="3" presId="urn:microsoft.com/office/officeart/2005/8/layout/vList5"/>
    <dgm:cxn modelId="{8A1E487E-AE65-45B9-8FCB-817D7D1791E7}" type="presOf" srcId="{4109F9E3-DCE4-465A-8865-FABD43723A2C}" destId="{E50E4894-F16C-432E-9577-D3ABD2192503}" srcOrd="0" destOrd="0" presId="urn:microsoft.com/office/officeart/2005/8/layout/vList5"/>
    <dgm:cxn modelId="{A3955A1A-0F10-4614-8BE3-0DB2F2CDB3F7}" srcId="{88670C7E-15F3-46D3-85BE-9947701CBDDC}" destId="{C8C0A6B7-4E5C-4F70-BBAB-2B49B710A80E}" srcOrd="1" destOrd="0" parTransId="{B5009F25-927B-45EB-B112-2E65C07E0B13}" sibTransId="{6DA3E223-BFD1-4DFF-8BD6-EE4BB0110C92}"/>
    <dgm:cxn modelId="{F9943D03-0CF8-4045-9201-85E1D57ABCC4}" srcId="{71ED941B-3699-411A-B3A0-A596FC11B492}" destId="{ACFE9603-CC0D-4E59-98DB-D4C376AD9280}" srcOrd="3" destOrd="0" parTransId="{C26881FB-DE5E-4C86-85F3-C1B379EEF7DB}" sibTransId="{DAADA1A2-3F9E-4545-83CB-958566A92830}"/>
    <dgm:cxn modelId="{BD4F0ADF-C6B1-4316-BC3E-9C2D9B51A7FA}" srcId="{17601157-26FD-4F60-8C33-2F10D2191FB7}" destId="{88A0D7C5-BF42-41D7-835C-9E043BD376BD}" srcOrd="3" destOrd="0" parTransId="{594796CF-4B02-4DBE-A4D0-ED46A4DD521C}" sibTransId="{08DFEBD3-7872-49E4-8C7E-D5CE4596C65C}"/>
    <dgm:cxn modelId="{F4548649-0EA1-4729-8BBD-422856FB8AF9}" type="presOf" srcId="{CCBC5EBA-53F1-4DEC-BC7E-586D6BE25CE9}" destId="{A8FD9506-6E48-457B-90E8-0D380332029E}" srcOrd="0" destOrd="0" presId="urn:microsoft.com/office/officeart/2005/8/layout/vList5"/>
    <dgm:cxn modelId="{1B8D3A13-EA39-426C-A979-C512D0DEE728}" type="presOf" srcId="{C8C0A6B7-4E5C-4F70-BBAB-2B49B710A80E}" destId="{0039C8BB-0F86-4933-B5FB-A9EBD338843F}" srcOrd="0" destOrd="1" presId="urn:microsoft.com/office/officeart/2005/8/layout/vList5"/>
    <dgm:cxn modelId="{2BF0F7D4-78D6-4B45-8FA5-1303D69D10E3}" srcId="{17601157-26FD-4F60-8C33-2F10D2191FB7}" destId="{4109F9E3-DCE4-465A-8865-FABD43723A2C}" srcOrd="4" destOrd="0" parTransId="{DC9E6EFC-5C08-4757-B48D-AD4E726C0D8D}" sibTransId="{6D2DB102-170B-4C8E-A97C-09B0A30B3FCA}"/>
    <dgm:cxn modelId="{2A85E2AC-C12D-4CF4-A819-0E15E590EED5}" type="presParOf" srcId="{47DCE23F-8520-4957-B5DC-3B930C0F5EB5}" destId="{3FA36C5A-4911-44CF-9EC1-A141C93F18B8}" srcOrd="0" destOrd="0" presId="urn:microsoft.com/office/officeart/2005/8/layout/vList5"/>
    <dgm:cxn modelId="{B3318E65-1983-4A48-A444-96DF51B1A6DE}" type="presParOf" srcId="{3FA36C5A-4911-44CF-9EC1-A141C93F18B8}" destId="{D63B7567-FF4D-4ED0-8CA7-46DDB2348606}" srcOrd="0" destOrd="0" presId="urn:microsoft.com/office/officeart/2005/8/layout/vList5"/>
    <dgm:cxn modelId="{965761C0-6971-4C8B-BBF4-4559B4166FDE}" type="presParOf" srcId="{3FA36C5A-4911-44CF-9EC1-A141C93F18B8}" destId="{0039C8BB-0F86-4933-B5FB-A9EBD338843F}" srcOrd="1" destOrd="0" presId="urn:microsoft.com/office/officeart/2005/8/layout/vList5"/>
    <dgm:cxn modelId="{6C57C5EC-3D56-4CA6-9601-2CCC32B87D2E}" type="presParOf" srcId="{47DCE23F-8520-4957-B5DC-3B930C0F5EB5}" destId="{2FDDFEA9-0BB4-414B-B57F-5F6ECE682CDF}" srcOrd="1" destOrd="0" presId="urn:microsoft.com/office/officeart/2005/8/layout/vList5"/>
    <dgm:cxn modelId="{354AEFB5-B939-4DB0-9378-7920863FF799}" type="presParOf" srcId="{47DCE23F-8520-4957-B5DC-3B930C0F5EB5}" destId="{DF853B27-9552-4AF7-BF3A-1E97B49B88CE}" srcOrd="2" destOrd="0" presId="urn:microsoft.com/office/officeart/2005/8/layout/vList5"/>
    <dgm:cxn modelId="{F36DAEA6-575A-4955-824E-6DAF86992213}" type="presParOf" srcId="{DF853B27-9552-4AF7-BF3A-1E97B49B88CE}" destId="{8C8B26EB-ABC3-4851-B494-CD59821D4B96}" srcOrd="0" destOrd="0" presId="urn:microsoft.com/office/officeart/2005/8/layout/vList5"/>
    <dgm:cxn modelId="{17361C2F-05AF-4F01-9874-94DA55EE4B0D}" type="presParOf" srcId="{DF853B27-9552-4AF7-BF3A-1E97B49B88CE}" destId="{A7D9EA50-0A32-4A65-82B2-814F8965D2F9}" srcOrd="1" destOrd="0" presId="urn:microsoft.com/office/officeart/2005/8/layout/vList5"/>
    <dgm:cxn modelId="{CA84DBD2-929D-4AAA-BD64-7EC51EA4FF64}" type="presParOf" srcId="{47DCE23F-8520-4957-B5DC-3B930C0F5EB5}" destId="{78C8A88F-93C6-48E6-8CED-C6858D5E8CA4}" srcOrd="3" destOrd="0" presId="urn:microsoft.com/office/officeart/2005/8/layout/vList5"/>
    <dgm:cxn modelId="{FC6D3056-B875-453B-9EC0-4FA604CDA54E}" type="presParOf" srcId="{47DCE23F-8520-4957-B5DC-3B930C0F5EB5}" destId="{C9C0B85C-C415-4531-94F9-F02F8FF9A40C}" srcOrd="4" destOrd="0" presId="urn:microsoft.com/office/officeart/2005/8/layout/vList5"/>
    <dgm:cxn modelId="{3E46EA31-0402-4912-8A59-BA5EFAC5668A}" type="presParOf" srcId="{C9C0B85C-C415-4531-94F9-F02F8FF9A40C}" destId="{71AE3C0B-658C-4435-B478-6F4D135B67EB}" srcOrd="0" destOrd="0" presId="urn:microsoft.com/office/officeart/2005/8/layout/vList5"/>
    <dgm:cxn modelId="{00FAC303-963C-4C80-AEA8-16FF655399A6}" type="presParOf" srcId="{C9C0B85C-C415-4531-94F9-F02F8FF9A40C}" destId="{A8FD9506-6E48-457B-90E8-0D380332029E}" srcOrd="1" destOrd="0" presId="urn:microsoft.com/office/officeart/2005/8/layout/vList5"/>
    <dgm:cxn modelId="{0D0D614D-B149-4C86-BFBE-62A6351BE047}" type="presParOf" srcId="{47DCE23F-8520-4957-B5DC-3B930C0F5EB5}" destId="{C603D38D-5AF7-413E-B31C-B8F4FD0BAF7E}" srcOrd="5" destOrd="0" presId="urn:microsoft.com/office/officeart/2005/8/layout/vList5"/>
    <dgm:cxn modelId="{E756AB0E-262D-4F49-AFF0-00E692084331}" type="presParOf" srcId="{47DCE23F-8520-4957-B5DC-3B930C0F5EB5}" destId="{44DF7C5B-9A0B-42AB-A69B-CD4CEE5FAB43}" srcOrd="6" destOrd="0" presId="urn:microsoft.com/office/officeart/2005/8/layout/vList5"/>
    <dgm:cxn modelId="{F4EB3132-52DE-4360-9CAD-2C90A8EE72AD}" type="presParOf" srcId="{44DF7C5B-9A0B-42AB-A69B-CD4CEE5FAB43}" destId="{71F16EB3-CABD-4EEE-9B6D-2653AEAA6E4E}" srcOrd="0" destOrd="0" presId="urn:microsoft.com/office/officeart/2005/8/layout/vList5"/>
    <dgm:cxn modelId="{4BE1E5A3-827F-4B79-B296-9E7A3D174463}" type="presParOf" srcId="{44DF7C5B-9A0B-42AB-A69B-CD4CEE5FAB43}" destId="{90D66352-89C1-4D09-A670-BD4CEA4BFB90}" srcOrd="1" destOrd="0" presId="urn:microsoft.com/office/officeart/2005/8/layout/vList5"/>
    <dgm:cxn modelId="{0EB93A29-C8AC-456F-8ADF-F3C3AF58B084}" type="presParOf" srcId="{47DCE23F-8520-4957-B5DC-3B930C0F5EB5}" destId="{52C98F50-F784-4168-9B6E-974FC491C9D2}" srcOrd="7" destOrd="0" presId="urn:microsoft.com/office/officeart/2005/8/layout/vList5"/>
    <dgm:cxn modelId="{FE4EE27B-1D87-4A77-8A18-7958548AA20E}" type="presParOf" srcId="{47DCE23F-8520-4957-B5DC-3B930C0F5EB5}" destId="{85557DA2-2D78-48ED-A926-AE1E86EC6A33}" srcOrd="8" destOrd="0" presId="urn:microsoft.com/office/officeart/2005/8/layout/vList5"/>
    <dgm:cxn modelId="{7FA1389C-FDA9-43CA-8FE6-AAD7AF506A0D}" type="presParOf" srcId="{85557DA2-2D78-48ED-A926-AE1E86EC6A33}" destId="{E50E4894-F16C-432E-9577-D3ABD2192503}" srcOrd="0" destOrd="0" presId="urn:microsoft.com/office/officeart/2005/8/layout/vList5"/>
    <dgm:cxn modelId="{07AA6937-908B-4963-A701-B8FAF0938B85}" type="presParOf" srcId="{85557DA2-2D78-48ED-A926-AE1E86EC6A33}" destId="{03FB5AA6-1A45-434C-BD75-69FEB8F83577}" srcOrd="1"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A76FDC-3B7C-4DC4-9BD6-8149D7D51404}" type="datetimeFigureOut">
              <a:rPr lang="en-US" smtClean="0"/>
              <a:pPr/>
              <a:t>03/09/2018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A23C3-9C09-4B88-898A-06F95C75A86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5A4E74-0C59-47A4-84AB-921B8E67410D}"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9F0915-D035-470F-AAF0-2401300B7EA0}"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405BE96-3F1C-459C-96C1-893753829529}"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32F7A0-6638-4A79-AC12-F12D68D4E270}" type="slidenum">
              <a:rPr lang="en-US" smtClean="0"/>
              <a:pPr fontAlgn="base">
                <a:spcBef>
                  <a:spcPct val="0"/>
                </a:spcBef>
                <a:spcAft>
                  <a:spcPct val="0"/>
                </a:spcAft>
                <a:defRPr/>
              </a:pPr>
              <a:t>22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9638" fontAlgn="base">
              <a:spcBef>
                <a:spcPct val="0"/>
              </a:spcBef>
              <a:spcAft>
                <a:spcPct val="0"/>
              </a:spcAft>
              <a:defRPr/>
            </a:pPr>
            <a:fld id="{3B33D4B4-F63D-4E42-BE0E-7F14975EAA1E}" type="slidenum">
              <a:rPr lang="en-US" smtClean="0">
                <a:solidFill>
                  <a:srgbClr val="000000"/>
                </a:solidFill>
                <a:ea typeface="MS PGothic" pitchFamily="34" charset="-128"/>
              </a:rPr>
              <a:pPr defTabSz="909638" fontAlgn="base">
                <a:spcBef>
                  <a:spcPct val="0"/>
                </a:spcBef>
                <a:spcAft>
                  <a:spcPct val="0"/>
                </a:spcAft>
                <a:defRPr/>
              </a:pPr>
              <a:t>24</a:t>
            </a:fld>
            <a:endParaRPr lang="en-US" smtClean="0">
              <a:solidFill>
                <a:srgbClr val="000000"/>
              </a:solidFill>
              <a:ea typeface="MS PGothic" pitchFamily="34" charset="-128"/>
            </a:endParaRPr>
          </a:p>
        </p:txBody>
      </p:sp>
      <p:sp>
        <p:nvSpPr>
          <p:cNvPr id="532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9638" fontAlgn="base">
              <a:spcBef>
                <a:spcPct val="0"/>
              </a:spcBef>
              <a:spcAft>
                <a:spcPct val="0"/>
              </a:spcAft>
              <a:defRPr/>
            </a:pPr>
            <a:fld id="{FFD65D1D-AB82-4E88-952F-14EB49542D86}" type="slidenum">
              <a:rPr lang="en-US" smtClean="0">
                <a:solidFill>
                  <a:srgbClr val="000000"/>
                </a:solidFill>
                <a:ea typeface="MS PGothic" pitchFamily="34" charset="-128"/>
              </a:rPr>
              <a:pPr defTabSz="909638" fontAlgn="base">
                <a:spcBef>
                  <a:spcPct val="0"/>
                </a:spcBef>
                <a:spcAft>
                  <a:spcPct val="0"/>
                </a:spcAft>
                <a:defRPr/>
              </a:pPr>
              <a:t>25</a:t>
            </a:fld>
            <a:endParaRPr lang="en-US" smtClean="0">
              <a:solidFill>
                <a:srgbClr val="000000"/>
              </a:solidFill>
              <a:ea typeface="MS PGothic" pitchFamily="34" charset="-128"/>
            </a:endParaRPr>
          </a:p>
        </p:txBody>
      </p:sp>
      <p:sp>
        <p:nvSpPr>
          <p:cNvPr id="542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9638" fontAlgn="base">
              <a:spcBef>
                <a:spcPct val="0"/>
              </a:spcBef>
              <a:spcAft>
                <a:spcPct val="0"/>
              </a:spcAft>
              <a:defRPr/>
            </a:pPr>
            <a:fld id="{2BECE69A-A2A8-4D5D-AE83-B7D871DF5A1B}" type="slidenum">
              <a:rPr lang="en-US" smtClean="0">
                <a:solidFill>
                  <a:srgbClr val="000000"/>
                </a:solidFill>
                <a:ea typeface="MS PGothic" pitchFamily="34" charset="-128"/>
              </a:rPr>
              <a:pPr defTabSz="909638" fontAlgn="base">
                <a:spcBef>
                  <a:spcPct val="0"/>
                </a:spcBef>
                <a:spcAft>
                  <a:spcPct val="0"/>
                </a:spcAft>
                <a:defRPr/>
              </a:pPr>
              <a:t>26</a:t>
            </a:fld>
            <a:endParaRPr lang="en-US" smtClean="0">
              <a:solidFill>
                <a:srgbClr val="000000"/>
              </a:solidFill>
              <a:ea typeface="MS PGothic" pitchFamily="34" charset="-128"/>
            </a:endParaRPr>
          </a:p>
        </p:txBody>
      </p:sp>
      <p:sp>
        <p:nvSpPr>
          <p:cNvPr id="552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53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9638" fontAlgn="base">
              <a:spcBef>
                <a:spcPct val="0"/>
              </a:spcBef>
              <a:spcAft>
                <a:spcPct val="0"/>
              </a:spcAft>
              <a:defRPr/>
            </a:pPr>
            <a:fld id="{2202C663-1741-4AAD-8B7A-A6CF37D4510F}" type="slidenum">
              <a:rPr lang="en-US" smtClean="0">
                <a:solidFill>
                  <a:srgbClr val="000000"/>
                </a:solidFill>
                <a:ea typeface="MS PGothic" pitchFamily="34" charset="-128"/>
              </a:rPr>
              <a:pPr defTabSz="909638" fontAlgn="base">
                <a:spcBef>
                  <a:spcPct val="0"/>
                </a:spcBef>
                <a:spcAft>
                  <a:spcPct val="0"/>
                </a:spcAft>
                <a:defRPr/>
              </a:pPr>
              <a:t>29</a:t>
            </a:fld>
            <a:endParaRPr lang="en-US" smtClean="0">
              <a:solidFill>
                <a:srgbClr val="000000"/>
              </a:solidFill>
              <a:ea typeface="MS PGothic" pitchFamily="34" charset="-128"/>
            </a:endParaRPr>
          </a:p>
        </p:txBody>
      </p:sp>
      <p:sp>
        <p:nvSpPr>
          <p:cNvPr id="563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63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9638" fontAlgn="base">
              <a:spcBef>
                <a:spcPct val="0"/>
              </a:spcBef>
              <a:spcAft>
                <a:spcPct val="0"/>
              </a:spcAft>
              <a:defRPr/>
            </a:pPr>
            <a:fld id="{822BE639-B044-4D4D-A465-821341E0DEBA}" type="slidenum">
              <a:rPr lang="en-US" smtClean="0">
                <a:solidFill>
                  <a:srgbClr val="000000"/>
                </a:solidFill>
                <a:ea typeface="MS PGothic" pitchFamily="34" charset="-128"/>
              </a:rPr>
              <a:pPr defTabSz="909638" fontAlgn="base">
                <a:spcBef>
                  <a:spcPct val="0"/>
                </a:spcBef>
                <a:spcAft>
                  <a:spcPct val="0"/>
                </a:spcAft>
                <a:defRPr/>
              </a:pPr>
              <a:t>30</a:t>
            </a:fld>
            <a:endParaRPr lang="en-US" smtClean="0">
              <a:solidFill>
                <a:srgbClr val="000000"/>
              </a:solidFill>
              <a:ea typeface="MS PGothic" pitchFamily="34" charset="-128"/>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defTabSz="909638" fontAlgn="base">
              <a:spcBef>
                <a:spcPct val="0"/>
              </a:spcBef>
              <a:spcAft>
                <a:spcPct val="0"/>
              </a:spcAft>
              <a:defRPr/>
            </a:pPr>
            <a:fld id="{8647F088-B1C6-48FF-9A91-0FBE943D8CC8}" type="slidenum">
              <a:rPr lang="en-US" smtClean="0">
                <a:solidFill>
                  <a:srgbClr val="000000"/>
                </a:solidFill>
                <a:ea typeface="MS PGothic" pitchFamily="34" charset="-128"/>
              </a:rPr>
              <a:pPr defTabSz="909638" fontAlgn="base">
                <a:spcBef>
                  <a:spcPct val="0"/>
                </a:spcBef>
                <a:spcAft>
                  <a:spcPct val="0"/>
                </a:spcAft>
                <a:defRPr/>
              </a:pPr>
              <a:t>31</a:t>
            </a:fld>
            <a:endParaRPr lang="en-US" smtClean="0">
              <a:solidFill>
                <a:srgbClr val="000000"/>
              </a:solidFill>
              <a:ea typeface="MS PGothic" pitchFamily="34" charset="-128"/>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2F11E04-0FF4-4A4A-92E4-CB9BB8783B39}"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E8F760-9DD3-49E6-8155-44C1B19641CB}"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105358-77B6-46F5-A1AD-0D7A7B7CDF38}"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F32F7A0-6638-4A79-AC12-F12D68D4E270}"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379D66D-BDBD-43A2-B5FD-9945A31DB405}"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36E2989-8EFE-4AC4-A60B-C66E550BAB08}" type="slidenum">
              <a:rPr lang="en-US" smtClean="0"/>
              <a:pPr fontAlgn="base">
                <a:spcBef>
                  <a:spcPct val="0"/>
                </a:spcBef>
                <a:spcAft>
                  <a:spcPct val="0"/>
                </a:spcAft>
                <a:defRPr/>
              </a:pPr>
              <a:t>11</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A1E34F-4A63-4E62-AF9B-1E7807834043}"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6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D7F029-D6E7-4524-B386-6766E323E490}" type="slidenum">
              <a:rPr lang="en-US"/>
              <a:pPr fontAlgn="base">
                <a:spcBef>
                  <a:spcPct val="0"/>
                </a:spcBef>
                <a:spcAft>
                  <a:spcPct val="0"/>
                </a:spcAft>
                <a:defRPr/>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167DA03-F0E7-4BDA-B8DE-297AABAE6B4A}" type="slidenum">
              <a:rPr lang="en-US" smtClean="0"/>
              <a:pPr fontAlgn="base">
                <a:spcBef>
                  <a:spcPct val="0"/>
                </a:spcBef>
                <a:spcAft>
                  <a:spcPct val="0"/>
                </a:spcAft>
                <a:defRPr/>
              </a:pPr>
              <a:t>14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D77D8-FBA6-45D0-B3A1-A14357E5213A}" type="datetime1">
              <a:rPr lang="en-US" smtClean="0"/>
              <a:pPr/>
              <a:t>03/09/2018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D84C3-58B3-4D47-98C5-D0584BD33995}" type="datetime1">
              <a:rPr lang="en-US" smtClean="0"/>
              <a:pPr/>
              <a:t>03/09/2018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35732A-AADA-4BC6-8154-19A0702A5479}" type="datetime1">
              <a:rPr lang="en-US" smtClean="0"/>
              <a:pPr/>
              <a:t>03/09/2018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34F3B4-2B8D-4FB9-9072-454B27AA04E1}" type="datetime1">
              <a:rPr lang="en-US" smtClean="0"/>
              <a:pPr/>
              <a:t>03/09/2018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ABF68D-B5B3-4B8F-8637-F62463967AF6}" type="datetime1">
              <a:rPr lang="en-US" smtClean="0"/>
              <a:pPr/>
              <a:t>03/09/2018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5D0D64-AFB4-42D2-8652-24C01DFE8EE5}" type="datetime1">
              <a:rPr lang="en-US" smtClean="0"/>
              <a:pPr/>
              <a:t>03/09/2018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321A6-AB67-4309-B418-222C766ED7A3}" type="datetime1">
              <a:rPr lang="en-US" smtClean="0"/>
              <a:pPr/>
              <a:t>03/09/2018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E61D6B-659D-4339-93B1-D0D1B801BE63}" type="datetime1">
              <a:rPr lang="en-US" smtClean="0"/>
              <a:pPr/>
              <a:t>03/09/2018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FF4A97-2429-4E7B-AE57-423B4182C295}" type="datetime1">
              <a:rPr lang="en-US" smtClean="0"/>
              <a:pPr/>
              <a:t>03/09/2018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2F00E1-2476-4662-863F-A7FF22D9C2E1}" type="datetime1">
              <a:rPr lang="en-US" smtClean="0"/>
              <a:pPr/>
              <a:t>03/09/2018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8B0352-3681-4E9C-8873-A3E20BA7961E}" type="datetime1">
              <a:rPr lang="en-US" smtClean="0"/>
              <a:pPr/>
              <a:t>03/09/2018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C9AA52-17B6-4630-8841-3375D8E7DA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D352D-994B-42AE-9F84-074A4028F63A}" type="datetime1">
              <a:rPr lang="en-US" smtClean="0"/>
              <a:pPr/>
              <a:t>03/09/2018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C9AA52-17B6-4630-8841-3375D8E7DAA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4.xml"/><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43.jpeg"/><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8690" y="857232"/>
            <a:ext cx="7772400" cy="1071570"/>
          </a:xfrm>
        </p:spPr>
        <p:txBody>
          <a:bodyPr>
            <a:normAutofit fontScale="90000"/>
          </a:bodyPr>
          <a:lstStyle/>
          <a:p>
            <a:r>
              <a:rPr lang="en-US" dirty="0" smtClean="0"/>
              <a:t>Brief Profile of</a:t>
            </a:r>
            <a:br>
              <a:rPr lang="en-US" dirty="0" smtClean="0"/>
            </a:br>
            <a:r>
              <a:rPr lang="en-US" dirty="0" err="1" smtClean="0"/>
              <a:t>Sampark</a:t>
            </a:r>
            <a:r>
              <a:rPr lang="en-US" dirty="0" smtClean="0"/>
              <a:t> </a:t>
            </a:r>
            <a:r>
              <a:rPr lang="en-US" dirty="0" err="1" smtClean="0"/>
              <a:t>Samaj</a:t>
            </a:r>
            <a:r>
              <a:rPr lang="en-US" dirty="0" smtClean="0"/>
              <a:t> </a:t>
            </a:r>
            <a:r>
              <a:rPr lang="en-US" dirty="0" err="1" smtClean="0"/>
              <a:t>Sevi</a:t>
            </a:r>
            <a:r>
              <a:rPr lang="en-US" dirty="0" smtClean="0"/>
              <a:t> </a:t>
            </a:r>
            <a:r>
              <a:rPr lang="en-US" dirty="0" err="1" smtClean="0"/>
              <a:t>Sansthan</a:t>
            </a:r>
            <a:endParaRPr lang="en-US" dirty="0"/>
          </a:p>
        </p:txBody>
      </p:sp>
      <p:sp>
        <p:nvSpPr>
          <p:cNvPr id="3" name="Subtitle 2"/>
          <p:cNvSpPr>
            <a:spLocks noGrp="1"/>
          </p:cNvSpPr>
          <p:nvPr>
            <p:ph type="subTitle" idx="1"/>
          </p:nvPr>
        </p:nvSpPr>
        <p:spPr>
          <a:xfrm>
            <a:off x="1371600" y="5143512"/>
            <a:ext cx="6415110" cy="1143008"/>
          </a:xfrm>
        </p:spPr>
        <p:txBody>
          <a:bodyPr/>
          <a:lstStyle/>
          <a:p>
            <a:r>
              <a:rPr lang="en-US" dirty="0" smtClean="0">
                <a:solidFill>
                  <a:schemeClr val="tx2">
                    <a:lumMod val="75000"/>
                  </a:schemeClr>
                </a:solidFill>
                <a:latin typeface="Comic Sans MS" pitchFamily="66" charset="0"/>
              </a:rPr>
              <a:t>Strengthening Communities through Holistic Development</a:t>
            </a:r>
            <a:endParaRPr lang="en-US" dirty="0">
              <a:solidFill>
                <a:schemeClr val="tx2">
                  <a:lumMod val="75000"/>
                </a:schemeClr>
              </a:solidFill>
              <a:latin typeface="Comic Sans MS" pitchFamily="66" charset="0"/>
            </a:endParaRPr>
          </a:p>
        </p:txBody>
      </p:sp>
      <p:pic>
        <p:nvPicPr>
          <p:cNvPr id="8" name="Picture 7" descr="manasee.png"/>
          <p:cNvPicPr>
            <a:picLocks noChangeAspect="1"/>
          </p:cNvPicPr>
          <p:nvPr/>
        </p:nvPicPr>
        <p:blipFill>
          <a:blip r:embed="rId2"/>
          <a:srcRect/>
          <a:stretch>
            <a:fillRect/>
          </a:stretch>
        </p:blipFill>
        <p:spPr>
          <a:xfrm>
            <a:off x="152400" y="2099153"/>
            <a:ext cx="8686800" cy="2625247"/>
          </a:xfrm>
          <a:prstGeom prst="rect">
            <a:avLst/>
          </a:prstGeom>
        </p:spPr>
      </p:pic>
      <p:pic>
        <p:nvPicPr>
          <p:cNvPr id="9" name="Picture 8" descr="production.jpg"/>
          <p:cNvPicPr>
            <a:picLocks noChangeAspect="1"/>
          </p:cNvPicPr>
          <p:nvPr/>
        </p:nvPicPr>
        <p:blipFill>
          <a:blip r:embed="rId3"/>
          <a:stretch>
            <a:fillRect/>
          </a:stretch>
        </p:blipFill>
        <p:spPr>
          <a:xfrm>
            <a:off x="152400" y="2286000"/>
            <a:ext cx="2828923" cy="2286000"/>
          </a:xfrm>
          <a:prstGeom prst="rect">
            <a:avLst/>
          </a:prstGeom>
        </p:spPr>
      </p:pic>
      <p:sp>
        <p:nvSpPr>
          <p:cNvPr id="12" name="Slide Number Placeholder 11"/>
          <p:cNvSpPr>
            <a:spLocks noGrp="1"/>
          </p:cNvSpPr>
          <p:nvPr>
            <p:ph type="sldNum" sz="quarter" idx="12"/>
          </p:nvPr>
        </p:nvSpPr>
        <p:spPr/>
        <p:txBody>
          <a:bodyPr/>
          <a:lstStyle/>
          <a:p>
            <a:fld id="{26C9AA52-17B6-4630-8841-3375D8E7DAA9}" type="slidenum">
              <a:rPr lang="en-US" smtClean="0"/>
              <a:pPr/>
              <a:t>1</a:t>
            </a:fld>
            <a:endParaRPr lang="en-US"/>
          </a:p>
        </p:txBody>
      </p:sp>
      <p:pic>
        <p:nvPicPr>
          <p:cNvPr id="1026" name="Picture 2" descr="SAMPARK MP"/>
          <p:cNvPicPr>
            <a:picLocks noChangeAspect="1" noChangeArrowheads="1"/>
          </p:cNvPicPr>
          <p:nvPr/>
        </p:nvPicPr>
        <p:blipFill>
          <a:blip r:embed="rId4" cstate="screen"/>
          <a:srcRect/>
          <a:stretch>
            <a:fillRect/>
          </a:stretch>
        </p:blipFill>
        <p:spPr bwMode="auto">
          <a:xfrm>
            <a:off x="-32" y="5889649"/>
            <a:ext cx="968375" cy="968375"/>
          </a:xfrm>
          <a:prstGeom prst="rect">
            <a:avLst/>
          </a:prstGeom>
          <a:noFill/>
          <a:ln w="9525">
            <a:noFill/>
            <a:miter lim="800000"/>
            <a:headEnd/>
            <a:tailEnd/>
          </a:ln>
        </p:spPr>
      </p:pic>
      <p:pic>
        <p:nvPicPr>
          <p:cNvPr id="13" name="Picture 12" descr="staffing01.JPG"/>
          <p:cNvPicPr>
            <a:picLocks noChangeAspect="1"/>
          </p:cNvPicPr>
          <p:nvPr/>
        </p:nvPicPr>
        <p:blipFill>
          <a:blip r:embed="rId5"/>
          <a:stretch>
            <a:fillRect/>
          </a:stretch>
        </p:blipFill>
        <p:spPr>
          <a:xfrm>
            <a:off x="3000364" y="2285992"/>
            <a:ext cx="3000396" cy="2286016"/>
          </a:xfrm>
          <a:prstGeom prst="rect">
            <a:avLst/>
          </a:prstGeom>
        </p:spPr>
      </p:pic>
      <p:pic>
        <p:nvPicPr>
          <p:cNvPr id="14" name="Picture 13" descr="images.jpg"/>
          <p:cNvPicPr>
            <a:picLocks noChangeAspect="1"/>
          </p:cNvPicPr>
          <p:nvPr/>
        </p:nvPicPr>
        <p:blipFill>
          <a:blip r:embed="rId6"/>
          <a:stretch>
            <a:fillRect/>
          </a:stretch>
        </p:blipFill>
        <p:spPr>
          <a:xfrm>
            <a:off x="6024592" y="2271716"/>
            <a:ext cx="2762250" cy="2300292"/>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576286" y="2606627"/>
            <a:ext cx="6339114" cy="1938992"/>
          </a:xfrm>
          <a:prstGeom prst="rect">
            <a:avLst/>
          </a:prstGeom>
          <a:solidFill>
            <a:srgbClr val="A64C24"/>
          </a:solidFill>
        </p:spPr>
        <p:txBody>
          <a:bodyPr wrap="square" rtlCol="0">
            <a:spAutoFit/>
          </a:bodyPr>
          <a:lstStyle/>
          <a:p>
            <a:pPr marL="285750" indent="-285750">
              <a:spcBef>
                <a:spcPts val="600"/>
              </a:spcBef>
              <a:spcAft>
                <a:spcPts val="600"/>
              </a:spcAft>
              <a:buFont typeface="Wingdings" pitchFamily="2" charset="2"/>
              <a:buChar char="v"/>
            </a:pPr>
            <a:r>
              <a:rPr lang="en-US" sz="1600" dirty="0" err="1" smtClean="0">
                <a:solidFill>
                  <a:srgbClr val="E3A970"/>
                </a:solidFill>
                <a:latin typeface="+mj-lt"/>
              </a:rPr>
              <a:t>Sampark</a:t>
            </a:r>
            <a:r>
              <a:rPr lang="en-US" sz="1600" dirty="0" smtClean="0">
                <a:solidFill>
                  <a:srgbClr val="E3A970"/>
                </a:solidFill>
                <a:latin typeface="+mj-lt"/>
              </a:rPr>
              <a:t> </a:t>
            </a:r>
            <a:r>
              <a:rPr lang="en-US" sz="1600" dirty="0" err="1" smtClean="0">
                <a:solidFill>
                  <a:srgbClr val="E3A970"/>
                </a:solidFill>
                <a:latin typeface="+mj-lt"/>
              </a:rPr>
              <a:t>Samaj</a:t>
            </a:r>
            <a:r>
              <a:rPr lang="en-US" sz="1600" dirty="0" smtClean="0">
                <a:solidFill>
                  <a:srgbClr val="E3A970"/>
                </a:solidFill>
                <a:latin typeface="+mj-lt"/>
              </a:rPr>
              <a:t> </a:t>
            </a:r>
            <a:r>
              <a:rPr lang="en-US" sz="1600" dirty="0" err="1" smtClean="0">
                <a:solidFill>
                  <a:srgbClr val="E3A970"/>
                </a:solidFill>
                <a:latin typeface="+mj-lt"/>
              </a:rPr>
              <a:t>Seva</a:t>
            </a:r>
            <a:r>
              <a:rPr lang="en-US" sz="1600" dirty="0" smtClean="0">
                <a:solidFill>
                  <a:srgbClr val="E3A970"/>
                </a:solidFill>
                <a:latin typeface="+mj-lt"/>
              </a:rPr>
              <a:t> </a:t>
            </a:r>
            <a:r>
              <a:rPr lang="en-US" sz="1600" dirty="0" err="1" smtClean="0">
                <a:solidFill>
                  <a:srgbClr val="E3A970"/>
                </a:solidFill>
                <a:latin typeface="+mj-lt"/>
              </a:rPr>
              <a:t>Sansthan</a:t>
            </a:r>
            <a:r>
              <a:rPr lang="en-US" sz="1600" dirty="0" smtClean="0">
                <a:solidFill>
                  <a:srgbClr val="E3A970"/>
                </a:solidFill>
                <a:latin typeface="+mj-lt"/>
              </a:rPr>
              <a:t> – </a:t>
            </a:r>
            <a:r>
              <a:rPr lang="en-US" sz="1600" dirty="0">
                <a:solidFill>
                  <a:srgbClr val="E3A970"/>
                </a:solidFill>
                <a:latin typeface="+mj-lt"/>
              </a:rPr>
              <a:t>An Introduction</a:t>
            </a:r>
          </a:p>
          <a:p>
            <a:pPr marL="285750" indent="-285750">
              <a:spcBef>
                <a:spcPts val="600"/>
              </a:spcBef>
              <a:spcAft>
                <a:spcPts val="600"/>
              </a:spcAft>
              <a:buFont typeface="Wingdings" pitchFamily="2" charset="2"/>
              <a:buChar char="v"/>
            </a:pPr>
            <a:r>
              <a:rPr lang="en-US" sz="1600" dirty="0" err="1" smtClean="0">
                <a:solidFill>
                  <a:schemeClr val="bg1"/>
                </a:solidFill>
                <a:latin typeface="+mj-lt"/>
              </a:rPr>
              <a:t>Programme</a:t>
            </a:r>
            <a:r>
              <a:rPr lang="en-US" sz="1600" dirty="0" smtClean="0">
                <a:solidFill>
                  <a:schemeClr val="bg1"/>
                </a:solidFill>
                <a:latin typeface="+mj-lt"/>
              </a:rPr>
              <a:t> Coverage</a:t>
            </a:r>
            <a:endParaRPr lang="en-US" sz="1600" dirty="0">
              <a:solidFill>
                <a:schemeClr val="bg1"/>
              </a:solidFill>
              <a:latin typeface="+mj-lt"/>
            </a:endParaRPr>
          </a:p>
          <a:p>
            <a:pPr marL="285750" indent="-285750">
              <a:spcBef>
                <a:spcPts val="600"/>
              </a:spcBef>
              <a:spcAft>
                <a:spcPts val="600"/>
              </a:spcAft>
              <a:buFont typeface="Wingdings" pitchFamily="2" charset="2"/>
              <a:buChar char="v"/>
            </a:pPr>
            <a:r>
              <a:rPr lang="en-US" sz="1600" dirty="0" smtClean="0">
                <a:solidFill>
                  <a:srgbClr val="E3A970"/>
                </a:solidFill>
                <a:latin typeface="+mj-lt"/>
              </a:rPr>
              <a:t>Key Donors</a:t>
            </a:r>
          </a:p>
          <a:p>
            <a:pPr marL="285750" indent="-285750">
              <a:spcBef>
                <a:spcPts val="600"/>
              </a:spcBef>
              <a:spcAft>
                <a:spcPts val="600"/>
              </a:spcAft>
              <a:buFont typeface="Wingdings" pitchFamily="2" charset="2"/>
              <a:buChar char="v"/>
            </a:pPr>
            <a:r>
              <a:rPr lang="en-US" sz="1600" dirty="0">
                <a:solidFill>
                  <a:srgbClr val="E3A970"/>
                </a:solidFill>
                <a:latin typeface="+mj-lt"/>
              </a:rPr>
              <a:t>A</a:t>
            </a:r>
            <a:r>
              <a:rPr lang="en-US" sz="1600" dirty="0" smtClean="0">
                <a:solidFill>
                  <a:srgbClr val="E3A970"/>
                </a:solidFill>
                <a:latin typeface="+mj-lt"/>
              </a:rPr>
              <a:t>wards and Recognition</a:t>
            </a:r>
          </a:p>
          <a:p>
            <a:pPr marL="285750" indent="-285750">
              <a:spcBef>
                <a:spcPts val="600"/>
              </a:spcBef>
              <a:spcAft>
                <a:spcPts val="600"/>
              </a:spcAft>
              <a:buFont typeface="Wingdings" pitchFamily="2" charset="2"/>
              <a:buChar char="v"/>
            </a:pPr>
            <a:r>
              <a:rPr lang="en-US" sz="1600" dirty="0" smtClean="0">
                <a:solidFill>
                  <a:srgbClr val="E3A970"/>
                </a:solidFill>
                <a:latin typeface="+mj-lt"/>
              </a:rPr>
              <a:t>Key Results</a:t>
            </a:r>
            <a:endParaRPr lang="en-US" sz="1600" dirty="0">
              <a:solidFill>
                <a:srgbClr val="E3A970"/>
              </a:solidFill>
              <a:latin typeface="+mj-lt"/>
            </a:endParaRPr>
          </a:p>
        </p:txBody>
      </p:sp>
      <p:sp>
        <p:nvSpPr>
          <p:cNvPr id="10" name="Slide Number Placeholder 9"/>
          <p:cNvSpPr>
            <a:spLocks noGrp="1"/>
          </p:cNvSpPr>
          <p:nvPr>
            <p:ph type="sldNum" sz="quarter" idx="12"/>
          </p:nvPr>
        </p:nvSpPr>
        <p:spPr/>
        <p:txBody>
          <a:bodyPr/>
          <a:lstStyle/>
          <a:p>
            <a:fld id="{26C9AA52-17B6-4630-8841-3375D8E7DAA9}" type="slidenum">
              <a:rPr lang="en-US" smtClean="0"/>
              <a:pPr/>
              <a:t>10</a:t>
            </a:fld>
            <a:endParaRPr lang="en-US"/>
          </a:p>
        </p:txBody>
      </p:sp>
      <p:pic>
        <p:nvPicPr>
          <p:cNvPr id="11"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Geographical Outreach</a:t>
            </a:r>
            <a:endParaRPr lang="en-US" sz="3200" dirty="0">
              <a:latin typeface="+mj-lt"/>
            </a:endParaRPr>
          </a:p>
        </p:txBody>
      </p:sp>
      <p:pic>
        <p:nvPicPr>
          <p:cNvPr id="10" name="Picture 9" descr="s4map.jpg"/>
          <p:cNvPicPr>
            <a:picLocks noChangeAspect="1"/>
          </p:cNvPicPr>
          <p:nvPr/>
        </p:nvPicPr>
        <p:blipFill>
          <a:blip r:embed="rId3" cstate="screen"/>
          <a:stretch>
            <a:fillRect/>
          </a:stretch>
        </p:blipFill>
        <p:spPr>
          <a:xfrm>
            <a:off x="4929190" y="2143116"/>
            <a:ext cx="3984710" cy="292895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3" name="TextBox 2"/>
          <p:cNvSpPr txBox="1">
            <a:spLocks noChangeArrowheads="1"/>
          </p:cNvSpPr>
          <p:nvPr/>
        </p:nvSpPr>
        <p:spPr bwMode="auto">
          <a:xfrm>
            <a:off x="357158" y="1928802"/>
            <a:ext cx="4103688" cy="3416320"/>
          </a:xfrm>
          <a:prstGeom prst="rect">
            <a:avLst/>
          </a:prstGeom>
          <a:noFill/>
          <a:ln w="9525">
            <a:noFill/>
            <a:miter lim="800000"/>
            <a:headEnd/>
            <a:tailEnd/>
          </a:ln>
        </p:spPr>
        <p:txBody>
          <a:bodyPr wrap="square">
            <a:spAutoFit/>
          </a:bodyPr>
          <a:lstStyle/>
          <a:p>
            <a:pPr marL="269875" indent="-269875" algn="just">
              <a:buClr>
                <a:srgbClr val="92D050"/>
              </a:buClr>
              <a:buFont typeface="Wingdings" pitchFamily="2" charset="2"/>
              <a:buChar char="§"/>
            </a:pPr>
            <a:r>
              <a:rPr lang="en-US" dirty="0" smtClean="0">
                <a:solidFill>
                  <a:schemeClr val="tx2">
                    <a:lumMod val="75000"/>
                  </a:schemeClr>
                </a:solidFill>
                <a:latin typeface="+mj-lt"/>
              </a:rPr>
              <a:t>3 Districts of Madhya Pradesh</a:t>
            </a:r>
          </a:p>
          <a:p>
            <a:pPr marL="269875" indent="-269875" algn="just">
              <a:buClr>
                <a:srgbClr val="92D050"/>
              </a:buClr>
              <a:buFont typeface="Wingdings" pitchFamily="2" charset="2"/>
              <a:buChar char="§"/>
            </a:pPr>
            <a:endParaRPr lang="en-US" dirty="0" smtClean="0">
              <a:solidFill>
                <a:schemeClr val="tx2">
                  <a:lumMod val="75000"/>
                </a:schemeClr>
              </a:solidFill>
              <a:latin typeface="+mj-lt"/>
            </a:endParaRPr>
          </a:p>
          <a:p>
            <a:pPr marL="269875" indent="-269875" algn="just">
              <a:buClr>
                <a:srgbClr val="92D050"/>
              </a:buClr>
              <a:buFont typeface="Wingdings" pitchFamily="2" charset="2"/>
              <a:buChar char="§"/>
            </a:pPr>
            <a:endParaRPr lang="en-US" dirty="0" smtClean="0">
              <a:solidFill>
                <a:schemeClr val="tx2">
                  <a:lumMod val="75000"/>
                </a:schemeClr>
              </a:solidFill>
              <a:latin typeface="+mj-lt"/>
            </a:endParaRPr>
          </a:p>
          <a:p>
            <a:pPr marL="269875" indent="-269875" algn="just">
              <a:buClr>
                <a:srgbClr val="92D050"/>
              </a:buClr>
              <a:buFont typeface="Wingdings" pitchFamily="2" charset="2"/>
              <a:buChar char="§"/>
            </a:pPr>
            <a:r>
              <a:rPr lang="en-US" dirty="0" smtClean="0">
                <a:solidFill>
                  <a:schemeClr val="tx2">
                    <a:lumMod val="75000"/>
                  </a:schemeClr>
                </a:solidFill>
                <a:latin typeface="+mj-lt"/>
              </a:rPr>
              <a:t>8 Blocks covering over 584 villages directly working  with over </a:t>
            </a:r>
            <a:br>
              <a:rPr lang="en-US" dirty="0" smtClean="0">
                <a:solidFill>
                  <a:schemeClr val="tx2">
                    <a:lumMod val="75000"/>
                  </a:schemeClr>
                </a:solidFill>
                <a:latin typeface="+mj-lt"/>
              </a:rPr>
            </a:br>
            <a:r>
              <a:rPr lang="en-US" dirty="0" smtClean="0">
                <a:solidFill>
                  <a:schemeClr val="tx2">
                    <a:lumMod val="75000"/>
                  </a:schemeClr>
                </a:solidFill>
                <a:latin typeface="+mj-lt"/>
              </a:rPr>
              <a:t>40,000 poor rural families or nearly 2,00,000 population</a:t>
            </a:r>
          </a:p>
          <a:p>
            <a:pPr marL="269875" indent="-269875" algn="just">
              <a:buClr>
                <a:srgbClr val="92D050"/>
              </a:buClr>
              <a:buFont typeface="Wingdings" pitchFamily="2" charset="2"/>
              <a:buChar char="§"/>
            </a:pPr>
            <a:endParaRPr lang="en-US" dirty="0" smtClean="0">
              <a:solidFill>
                <a:schemeClr val="tx2">
                  <a:lumMod val="75000"/>
                </a:schemeClr>
              </a:solidFill>
              <a:latin typeface="+mj-lt"/>
            </a:endParaRPr>
          </a:p>
          <a:p>
            <a:pPr marL="269875" indent="-269875" algn="just">
              <a:buClr>
                <a:srgbClr val="92D050"/>
              </a:buClr>
              <a:buFont typeface="Wingdings" pitchFamily="2" charset="2"/>
              <a:buChar char="§"/>
            </a:pPr>
            <a:endParaRPr lang="en-US" dirty="0" smtClean="0">
              <a:solidFill>
                <a:schemeClr val="tx2">
                  <a:lumMod val="75000"/>
                </a:schemeClr>
              </a:solidFill>
              <a:latin typeface="+mj-lt"/>
            </a:endParaRPr>
          </a:p>
          <a:p>
            <a:pPr marL="269875" indent="-269875" algn="just">
              <a:buClr>
                <a:srgbClr val="92D050"/>
              </a:buClr>
              <a:buFont typeface="Wingdings" pitchFamily="2" charset="2"/>
              <a:buChar char="§"/>
            </a:pPr>
            <a:r>
              <a:rPr lang="en-US" dirty="0" smtClean="0">
                <a:solidFill>
                  <a:schemeClr val="tx2">
                    <a:lumMod val="75000"/>
                  </a:schemeClr>
                </a:solidFill>
                <a:latin typeface="+mj-lt"/>
              </a:rPr>
              <a:t>&gt;90% of members, we work with, belong to Tribal and Other Socially Disadvantaged communities.</a:t>
            </a:r>
            <a:endParaRPr lang="en-IN" dirty="0">
              <a:solidFill>
                <a:schemeClr val="tx2">
                  <a:lumMod val="75000"/>
                </a:schemeClr>
              </a:solidFill>
              <a:latin typeface="+mj-lt"/>
            </a:endParaRPr>
          </a:p>
        </p:txBody>
      </p:sp>
      <p:sp>
        <p:nvSpPr>
          <p:cNvPr id="14" name="Slide Number Placeholder 13"/>
          <p:cNvSpPr>
            <a:spLocks noGrp="1"/>
          </p:cNvSpPr>
          <p:nvPr>
            <p:ph type="sldNum" sz="quarter" idx="12"/>
          </p:nvPr>
        </p:nvSpPr>
        <p:spPr/>
        <p:txBody>
          <a:bodyPr/>
          <a:lstStyle/>
          <a:p>
            <a:fld id="{26C9AA52-17B6-4630-8841-3375D8E7DAA9}" type="slidenum">
              <a:rPr lang="en-US" smtClean="0"/>
              <a:pPr/>
              <a:t>11</a:t>
            </a:fld>
            <a:endParaRPr lang="en-US"/>
          </a:p>
        </p:txBody>
      </p:sp>
      <p:pic>
        <p:nvPicPr>
          <p:cNvPr id="15" name="Picture 2" descr="SAMPARK MP"/>
          <p:cNvPicPr>
            <a:picLocks noChangeAspect="1" noChangeArrowheads="1"/>
          </p:cNvPicPr>
          <p:nvPr/>
        </p:nvPicPr>
        <p:blipFill>
          <a:blip r:embed="rId4"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Land and Water Resources Development Program</a:t>
            </a:r>
            <a:endParaRPr lang="en-US" sz="3200" dirty="0">
              <a:latin typeface="+mj-lt"/>
            </a:endParaRPr>
          </a:p>
        </p:txBody>
      </p:sp>
      <p:sp>
        <p:nvSpPr>
          <p:cNvPr id="12" name="Slide Number Placeholder 11"/>
          <p:cNvSpPr>
            <a:spLocks noGrp="1"/>
          </p:cNvSpPr>
          <p:nvPr>
            <p:ph type="sldNum" sz="quarter" idx="12"/>
          </p:nvPr>
        </p:nvSpPr>
        <p:spPr/>
        <p:txBody>
          <a:bodyPr/>
          <a:lstStyle/>
          <a:p>
            <a:fld id="{26C9AA52-17B6-4630-8841-3375D8E7DAA9}" type="slidenum">
              <a:rPr lang="en-US" smtClean="0"/>
              <a:pPr/>
              <a:t>12</a:t>
            </a:fld>
            <a:endParaRPr lang="en-US"/>
          </a:p>
        </p:txBody>
      </p:sp>
      <p:pic>
        <p:nvPicPr>
          <p:cNvPr id="13"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pic>
        <p:nvPicPr>
          <p:cNvPr id="14" name="Picture 13" descr="003.jpg"/>
          <p:cNvPicPr>
            <a:picLocks noChangeAspect="1"/>
          </p:cNvPicPr>
          <p:nvPr/>
        </p:nvPicPr>
        <p:blipFill>
          <a:blip r:embed="rId4"/>
          <a:stretch>
            <a:fillRect/>
          </a:stretch>
        </p:blipFill>
        <p:spPr>
          <a:xfrm>
            <a:off x="5427458" y="1714488"/>
            <a:ext cx="3145066" cy="2000264"/>
          </a:xfrm>
          <a:prstGeom prst="rect">
            <a:avLst/>
          </a:prstGeom>
        </p:spPr>
      </p:pic>
      <p:pic>
        <p:nvPicPr>
          <p:cNvPr id="15" name="Picture 14" descr="002.jpg"/>
          <p:cNvPicPr>
            <a:picLocks noChangeAspect="1"/>
          </p:cNvPicPr>
          <p:nvPr/>
        </p:nvPicPr>
        <p:blipFill>
          <a:blip r:embed="rId5"/>
          <a:stretch>
            <a:fillRect/>
          </a:stretch>
        </p:blipFill>
        <p:spPr>
          <a:xfrm>
            <a:off x="4714876" y="3929066"/>
            <a:ext cx="3929090" cy="2491045"/>
          </a:xfrm>
          <a:prstGeom prst="rect">
            <a:avLst/>
          </a:prstGeom>
        </p:spPr>
      </p:pic>
      <p:sp>
        <p:nvSpPr>
          <p:cNvPr id="10" name="TextBox 9"/>
          <p:cNvSpPr txBox="1"/>
          <p:nvPr/>
        </p:nvSpPr>
        <p:spPr>
          <a:xfrm>
            <a:off x="428596" y="2071678"/>
            <a:ext cx="4286280" cy="2862322"/>
          </a:xfrm>
          <a:prstGeom prst="rect">
            <a:avLst/>
          </a:prstGeom>
          <a:noFill/>
        </p:spPr>
        <p:txBody>
          <a:bodyPr wrap="square" rtlCol="0">
            <a:spAutoFit/>
          </a:bodyPr>
          <a:lstStyle/>
          <a:p>
            <a:pPr algn="just">
              <a:lnSpc>
                <a:spcPct val="200000"/>
              </a:lnSpc>
              <a:buClr>
                <a:srgbClr val="92D050"/>
              </a:buClr>
              <a:buFont typeface="Wingdings" pitchFamily="2" charset="2"/>
              <a:buChar char="§"/>
            </a:pPr>
            <a:r>
              <a:rPr lang="en-US" dirty="0" smtClean="0">
                <a:solidFill>
                  <a:schemeClr val="tx2">
                    <a:lumMod val="75000"/>
                  </a:schemeClr>
                </a:solidFill>
              </a:rPr>
              <a:t>Watershed Developments</a:t>
            </a:r>
          </a:p>
          <a:p>
            <a:pPr algn="just">
              <a:lnSpc>
                <a:spcPct val="200000"/>
              </a:lnSpc>
              <a:buClr>
                <a:srgbClr val="92D050"/>
              </a:buClr>
              <a:buFont typeface="Wingdings" pitchFamily="2" charset="2"/>
              <a:buChar char="§"/>
            </a:pPr>
            <a:r>
              <a:rPr lang="en-US" dirty="0" smtClean="0">
                <a:solidFill>
                  <a:schemeClr val="tx2">
                    <a:lumMod val="75000"/>
                  </a:schemeClr>
                </a:solidFill>
              </a:rPr>
              <a:t>Canal Restoration</a:t>
            </a:r>
          </a:p>
          <a:p>
            <a:pPr algn="just">
              <a:lnSpc>
                <a:spcPct val="200000"/>
              </a:lnSpc>
              <a:buClr>
                <a:srgbClr val="92D050"/>
              </a:buClr>
              <a:buFont typeface="Wingdings" pitchFamily="2" charset="2"/>
              <a:buChar char="§"/>
            </a:pPr>
            <a:r>
              <a:rPr lang="en-US" dirty="0" smtClean="0">
                <a:solidFill>
                  <a:schemeClr val="tx2">
                    <a:lumMod val="75000"/>
                  </a:schemeClr>
                </a:solidFill>
              </a:rPr>
              <a:t>Micro Irrigation</a:t>
            </a:r>
          </a:p>
          <a:p>
            <a:pPr algn="just">
              <a:lnSpc>
                <a:spcPct val="200000"/>
              </a:lnSpc>
              <a:buClr>
                <a:srgbClr val="92D050"/>
              </a:buClr>
              <a:buFont typeface="Wingdings" pitchFamily="2" charset="2"/>
              <a:buChar char="§"/>
            </a:pPr>
            <a:r>
              <a:rPr lang="en-US" dirty="0" smtClean="0">
                <a:solidFill>
                  <a:schemeClr val="tx2">
                    <a:lumMod val="75000"/>
                  </a:schemeClr>
                </a:solidFill>
              </a:rPr>
              <a:t> Construction of Check Dams</a:t>
            </a:r>
          </a:p>
          <a:p>
            <a:pPr algn="just">
              <a:lnSpc>
                <a:spcPct val="200000"/>
              </a:lnSpc>
              <a:buClr>
                <a:srgbClr val="92D050"/>
              </a:buClr>
              <a:buFont typeface="Wingdings" pitchFamily="2" charset="2"/>
              <a:buChar char="§"/>
            </a:pPr>
            <a:r>
              <a:rPr lang="en-US" dirty="0" smtClean="0">
                <a:solidFill>
                  <a:schemeClr val="tx2">
                    <a:lumMod val="75000"/>
                  </a:schemeClr>
                </a:solidFill>
              </a:rPr>
              <a:t>Deepening of </a:t>
            </a:r>
            <a:r>
              <a:rPr lang="en-US" dirty="0" err="1" smtClean="0">
                <a:solidFill>
                  <a:schemeClr val="tx2">
                    <a:lumMod val="75000"/>
                  </a:schemeClr>
                </a:solidFill>
              </a:rPr>
              <a:t>Dugwells</a:t>
            </a:r>
            <a:endParaRPr lang="en-US" dirty="0" smtClean="0">
              <a:solidFill>
                <a:schemeClr val="tx2">
                  <a:lumMod val="75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692696"/>
            <a:ext cx="8136904" cy="504056"/>
          </a:xfrm>
        </p:spPr>
        <p:txBody>
          <a:bodyPr>
            <a:noAutofit/>
          </a:bodyPr>
          <a:lstStyle/>
          <a:p>
            <a:pPr marL="261938" indent="-261938" fontAlgn="auto">
              <a:spcAft>
                <a:spcPts val="0"/>
              </a:spcAft>
              <a:defRPr/>
            </a:pPr>
            <a:r>
              <a:rPr lang="en-IN" sz="1400" dirty="0" smtClean="0"/>
              <a:t/>
            </a:r>
            <a:br>
              <a:rPr lang="en-IN" sz="1400" dirty="0" smtClean="0"/>
            </a:br>
            <a:r>
              <a:rPr lang="en-US" sz="1400" dirty="0" smtClean="0"/>
              <a:t> </a:t>
            </a:r>
            <a:r>
              <a:rPr lang="en-IN" sz="1400" dirty="0" smtClean="0"/>
              <a:t/>
            </a:r>
            <a:br>
              <a:rPr lang="en-IN" sz="1400" dirty="0" smtClean="0"/>
            </a:br>
            <a:r>
              <a:rPr lang="en-US" sz="2800" b="1" dirty="0" smtClean="0"/>
              <a:t>Agriculture Productivity Enhancement </a:t>
            </a:r>
            <a:r>
              <a:rPr lang="en-US" sz="2800" b="1" dirty="0" err="1" smtClean="0"/>
              <a:t>Programmes</a:t>
            </a:r>
            <a:r>
              <a:rPr lang="en-US" sz="2800" b="1" dirty="0" smtClean="0"/>
              <a:t>:</a:t>
            </a:r>
            <a:endParaRPr lang="en-IN" sz="1400" dirty="0"/>
          </a:p>
        </p:txBody>
      </p:sp>
      <p:sp>
        <p:nvSpPr>
          <p:cNvPr id="17411" name="TextBox 2"/>
          <p:cNvSpPr txBox="1">
            <a:spLocks noChangeArrowheads="1"/>
          </p:cNvSpPr>
          <p:nvPr/>
        </p:nvSpPr>
        <p:spPr bwMode="auto">
          <a:xfrm>
            <a:off x="428596" y="1714487"/>
            <a:ext cx="5605224" cy="4077398"/>
          </a:xfrm>
          <a:prstGeom prst="rect">
            <a:avLst/>
          </a:prstGeom>
          <a:noFill/>
          <a:ln w="9525">
            <a:noFill/>
            <a:miter lim="800000"/>
            <a:headEnd/>
            <a:tailEnd/>
          </a:ln>
        </p:spPr>
        <p:txBody>
          <a:bodyPr wrap="square">
            <a:spAutoFit/>
          </a:bodyPr>
          <a:lstStyle/>
          <a:p>
            <a:pPr algn="just">
              <a:lnSpc>
                <a:spcPts val="2400"/>
              </a:lnSpc>
              <a:buClr>
                <a:srgbClr val="92D050"/>
              </a:buClr>
              <a:buFont typeface="Wingdings" pitchFamily="2" charset="2"/>
              <a:buChar char="§"/>
            </a:pPr>
            <a:r>
              <a:rPr lang="en-US" dirty="0">
                <a:solidFill>
                  <a:schemeClr val="tx2">
                    <a:lumMod val="75000"/>
                  </a:schemeClr>
                </a:solidFill>
                <a:latin typeface="+mj-lt"/>
              </a:rPr>
              <a:t>Promotion of sustainable agriculture  - Responsible Crop Initiative [Good Agriculture Practices, Responsible environmental and social practices ] </a:t>
            </a:r>
            <a:endParaRPr lang="en-US" dirty="0" smtClean="0">
              <a:solidFill>
                <a:schemeClr val="tx2">
                  <a:lumMod val="75000"/>
                </a:schemeClr>
              </a:solidFill>
              <a:latin typeface="+mj-lt"/>
            </a:endParaRPr>
          </a:p>
          <a:p>
            <a:pPr algn="just">
              <a:lnSpc>
                <a:spcPts val="2400"/>
              </a:lnSpc>
              <a:buClr>
                <a:srgbClr val="92D050"/>
              </a:buClr>
              <a:buFont typeface="Wingdings" pitchFamily="2" charset="2"/>
              <a:buChar char="§"/>
            </a:pPr>
            <a:endParaRPr lang="en-US" dirty="0" smtClean="0">
              <a:solidFill>
                <a:schemeClr val="tx2">
                  <a:lumMod val="75000"/>
                </a:schemeClr>
              </a:solidFill>
              <a:latin typeface="+mj-lt"/>
            </a:endParaRPr>
          </a:p>
          <a:p>
            <a:pPr algn="just">
              <a:lnSpc>
                <a:spcPts val="2400"/>
              </a:lnSpc>
              <a:buClr>
                <a:srgbClr val="92D050"/>
              </a:buClr>
              <a:buFont typeface="Wingdings" pitchFamily="2" charset="2"/>
              <a:buChar char="§"/>
            </a:pPr>
            <a:r>
              <a:rPr lang="en-US" dirty="0" smtClean="0">
                <a:solidFill>
                  <a:schemeClr val="tx2">
                    <a:lumMod val="75000"/>
                  </a:schemeClr>
                </a:solidFill>
                <a:latin typeface="+mj-lt"/>
              </a:rPr>
              <a:t>Participatory </a:t>
            </a:r>
            <a:r>
              <a:rPr lang="en-US" dirty="0">
                <a:solidFill>
                  <a:schemeClr val="tx2">
                    <a:lumMod val="75000"/>
                  </a:schemeClr>
                </a:solidFill>
                <a:latin typeface="+mj-lt"/>
              </a:rPr>
              <a:t>Varietal Selection and </a:t>
            </a:r>
            <a:r>
              <a:rPr lang="en-US" dirty="0" smtClean="0">
                <a:solidFill>
                  <a:schemeClr val="tx2">
                    <a:lumMod val="75000"/>
                  </a:schemeClr>
                </a:solidFill>
                <a:latin typeface="+mj-lt"/>
              </a:rPr>
              <a:t>Promotion</a:t>
            </a:r>
          </a:p>
          <a:p>
            <a:pPr algn="just">
              <a:lnSpc>
                <a:spcPts val="2400"/>
              </a:lnSpc>
              <a:buClr>
                <a:srgbClr val="92D050"/>
              </a:buClr>
              <a:buFont typeface="Wingdings" pitchFamily="2" charset="2"/>
              <a:buChar char="§"/>
            </a:pPr>
            <a:endParaRPr lang="en-US" dirty="0">
              <a:solidFill>
                <a:schemeClr val="tx2">
                  <a:lumMod val="75000"/>
                </a:schemeClr>
              </a:solidFill>
              <a:latin typeface="+mj-lt"/>
            </a:endParaRPr>
          </a:p>
          <a:p>
            <a:pPr algn="just">
              <a:lnSpc>
                <a:spcPts val="2400"/>
              </a:lnSpc>
              <a:buClr>
                <a:srgbClr val="92D050"/>
              </a:buClr>
              <a:buFont typeface="Wingdings" pitchFamily="2" charset="2"/>
              <a:buChar char="§"/>
            </a:pPr>
            <a:r>
              <a:rPr lang="en-US" dirty="0" smtClean="0">
                <a:solidFill>
                  <a:schemeClr val="tx2">
                    <a:lumMod val="75000"/>
                  </a:schemeClr>
                </a:solidFill>
                <a:latin typeface="+mj-lt"/>
              </a:rPr>
              <a:t>Farmers</a:t>
            </a:r>
            <a:r>
              <a:rPr lang="en-US" dirty="0">
                <a:solidFill>
                  <a:schemeClr val="tx2">
                    <a:lumMod val="75000"/>
                  </a:schemeClr>
                </a:solidFill>
                <a:latin typeface="+mj-lt"/>
              </a:rPr>
              <a:t>’ Field </a:t>
            </a:r>
            <a:r>
              <a:rPr lang="en-US" dirty="0" smtClean="0">
                <a:solidFill>
                  <a:schemeClr val="tx2">
                    <a:lumMod val="75000"/>
                  </a:schemeClr>
                </a:solidFill>
                <a:latin typeface="+mj-lt"/>
              </a:rPr>
              <a:t>School</a:t>
            </a:r>
          </a:p>
          <a:p>
            <a:pPr algn="just">
              <a:lnSpc>
                <a:spcPts val="2400"/>
              </a:lnSpc>
              <a:buClr>
                <a:srgbClr val="92D050"/>
              </a:buClr>
              <a:buFont typeface="Wingdings" pitchFamily="2" charset="2"/>
              <a:buChar char="§"/>
            </a:pPr>
            <a:endParaRPr lang="en-US" dirty="0">
              <a:solidFill>
                <a:schemeClr val="tx2">
                  <a:lumMod val="75000"/>
                </a:schemeClr>
              </a:solidFill>
              <a:latin typeface="+mj-lt"/>
            </a:endParaRPr>
          </a:p>
          <a:p>
            <a:pPr algn="just">
              <a:lnSpc>
                <a:spcPts val="2400"/>
              </a:lnSpc>
              <a:buClr>
                <a:srgbClr val="92D050"/>
              </a:buClr>
              <a:buFont typeface="Wingdings" pitchFamily="2" charset="2"/>
              <a:buChar char="§"/>
            </a:pPr>
            <a:r>
              <a:rPr lang="en-US" dirty="0" smtClean="0">
                <a:solidFill>
                  <a:schemeClr val="tx2">
                    <a:lumMod val="75000"/>
                  </a:schemeClr>
                </a:solidFill>
                <a:latin typeface="+mj-lt"/>
              </a:rPr>
              <a:t>Vegetable gardens and </a:t>
            </a:r>
            <a:r>
              <a:rPr lang="en-US" dirty="0" err="1" smtClean="0">
                <a:solidFill>
                  <a:schemeClr val="tx2">
                    <a:lumMod val="75000"/>
                  </a:schemeClr>
                </a:solidFill>
                <a:latin typeface="+mj-lt"/>
              </a:rPr>
              <a:t>Poshan</a:t>
            </a:r>
            <a:r>
              <a:rPr lang="en-US" dirty="0" smtClean="0">
                <a:solidFill>
                  <a:schemeClr val="tx2">
                    <a:lumMod val="75000"/>
                  </a:schemeClr>
                </a:solidFill>
                <a:latin typeface="+mj-lt"/>
              </a:rPr>
              <a:t> </a:t>
            </a:r>
            <a:r>
              <a:rPr lang="en-US" dirty="0" err="1" smtClean="0">
                <a:solidFill>
                  <a:schemeClr val="tx2">
                    <a:lumMod val="75000"/>
                  </a:schemeClr>
                </a:solidFill>
                <a:latin typeface="+mj-lt"/>
              </a:rPr>
              <a:t>Vatika</a:t>
            </a:r>
            <a:endParaRPr lang="en-US" dirty="0" smtClean="0">
              <a:solidFill>
                <a:schemeClr val="tx2">
                  <a:lumMod val="75000"/>
                </a:schemeClr>
              </a:solidFill>
              <a:latin typeface="+mj-lt"/>
            </a:endParaRPr>
          </a:p>
          <a:p>
            <a:pPr algn="just">
              <a:lnSpc>
                <a:spcPts val="2400"/>
              </a:lnSpc>
              <a:buClr>
                <a:srgbClr val="92D050"/>
              </a:buClr>
              <a:buFont typeface="Wingdings" pitchFamily="2" charset="2"/>
              <a:buChar char="§"/>
            </a:pPr>
            <a:endParaRPr lang="en-US" dirty="0">
              <a:solidFill>
                <a:schemeClr val="tx2">
                  <a:lumMod val="75000"/>
                </a:schemeClr>
              </a:solidFill>
              <a:latin typeface="+mj-lt"/>
            </a:endParaRPr>
          </a:p>
          <a:p>
            <a:pPr algn="just">
              <a:lnSpc>
                <a:spcPts val="2400"/>
              </a:lnSpc>
              <a:buClr>
                <a:srgbClr val="92D050"/>
              </a:buClr>
              <a:buFont typeface="Wingdings" pitchFamily="2" charset="2"/>
              <a:buChar char="§"/>
            </a:pPr>
            <a:r>
              <a:rPr lang="en-IN" dirty="0" smtClean="0">
                <a:solidFill>
                  <a:schemeClr val="tx2">
                    <a:lumMod val="75000"/>
                  </a:schemeClr>
                </a:solidFill>
                <a:latin typeface="+mj-lt"/>
              </a:rPr>
              <a:t>Trees </a:t>
            </a:r>
            <a:r>
              <a:rPr lang="en-IN" dirty="0">
                <a:solidFill>
                  <a:schemeClr val="tx2">
                    <a:lumMod val="75000"/>
                  </a:schemeClr>
                </a:solidFill>
                <a:latin typeface="+mj-lt"/>
              </a:rPr>
              <a:t>on farm </a:t>
            </a:r>
            <a:r>
              <a:rPr lang="en-US" dirty="0">
                <a:solidFill>
                  <a:schemeClr val="tx2">
                    <a:lumMod val="75000"/>
                  </a:schemeClr>
                </a:solidFill>
                <a:latin typeface="+mj-lt"/>
              </a:rPr>
              <a:t> / </a:t>
            </a:r>
            <a:r>
              <a:rPr lang="en-US" dirty="0" smtClean="0">
                <a:solidFill>
                  <a:schemeClr val="tx2">
                    <a:lumMod val="75000"/>
                  </a:schemeClr>
                </a:solidFill>
                <a:latin typeface="+mj-lt"/>
              </a:rPr>
              <a:t>Agro-forestry </a:t>
            </a:r>
          </a:p>
          <a:p>
            <a:pPr algn="just">
              <a:lnSpc>
                <a:spcPts val="2400"/>
              </a:lnSpc>
              <a:buClr>
                <a:srgbClr val="92D050"/>
              </a:buClr>
              <a:buFont typeface="Wingdings" pitchFamily="2" charset="2"/>
              <a:buChar char="§"/>
            </a:pPr>
            <a:endParaRPr lang="en-US" dirty="0">
              <a:solidFill>
                <a:schemeClr val="tx2">
                  <a:lumMod val="75000"/>
                </a:schemeClr>
              </a:solidFill>
              <a:latin typeface="+mj-lt"/>
            </a:endParaRPr>
          </a:p>
          <a:p>
            <a:pPr algn="just">
              <a:lnSpc>
                <a:spcPts val="2400"/>
              </a:lnSpc>
              <a:buClr>
                <a:srgbClr val="92D050"/>
              </a:buClr>
              <a:buFont typeface="Wingdings" pitchFamily="2" charset="2"/>
              <a:buChar char="§"/>
            </a:pPr>
            <a:r>
              <a:rPr lang="en-US" dirty="0" smtClean="0">
                <a:solidFill>
                  <a:schemeClr val="tx2">
                    <a:lumMod val="75000"/>
                  </a:schemeClr>
                </a:solidFill>
                <a:latin typeface="+mj-lt"/>
              </a:rPr>
              <a:t>Application </a:t>
            </a:r>
            <a:r>
              <a:rPr lang="en-US" dirty="0">
                <a:solidFill>
                  <a:schemeClr val="tx2">
                    <a:lumMod val="75000"/>
                  </a:schemeClr>
                </a:solidFill>
                <a:latin typeface="+mj-lt"/>
              </a:rPr>
              <a:t>of ICT in Agriculture</a:t>
            </a:r>
            <a:endParaRPr lang="en-IN" dirty="0">
              <a:solidFill>
                <a:schemeClr val="tx2">
                  <a:lumMod val="75000"/>
                </a:schemeClr>
              </a:solidFill>
              <a:latin typeface="+mj-lt"/>
            </a:endParaRPr>
          </a:p>
        </p:txBody>
      </p:sp>
      <p:sp>
        <p:nvSpPr>
          <p:cNvPr id="8" name="Rectangle 7"/>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dirty="0" smtClean="0">
                <a:latin typeface="+mj-lt"/>
              </a:rPr>
              <a:t>Agro Forestry and Soil &amp; Water Conservation Program</a:t>
            </a:r>
            <a:endParaRPr lang="en-US" sz="3000" dirty="0">
              <a:latin typeface="+mj-lt"/>
            </a:endParaRPr>
          </a:p>
        </p:txBody>
      </p:sp>
      <p:sp>
        <p:nvSpPr>
          <p:cNvPr id="11" name="Slide Number Placeholder 10"/>
          <p:cNvSpPr>
            <a:spLocks noGrp="1"/>
          </p:cNvSpPr>
          <p:nvPr>
            <p:ph type="sldNum" sz="quarter" idx="12"/>
          </p:nvPr>
        </p:nvSpPr>
        <p:spPr/>
        <p:txBody>
          <a:bodyPr/>
          <a:lstStyle/>
          <a:p>
            <a:fld id="{26C9AA52-17B6-4630-8841-3375D8E7DAA9}" type="slidenum">
              <a:rPr lang="en-US" smtClean="0"/>
              <a:pPr/>
              <a:t>13</a:t>
            </a:fld>
            <a:endParaRPr lang="en-US"/>
          </a:p>
        </p:txBody>
      </p:sp>
      <p:pic>
        <p:nvPicPr>
          <p:cNvPr id="13"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Livelihoods Program</a:t>
            </a:r>
            <a:endParaRPr lang="en-US" sz="3200" dirty="0">
              <a:latin typeface="+mj-lt"/>
            </a:endParaRPr>
          </a:p>
        </p:txBody>
      </p:sp>
      <p:sp>
        <p:nvSpPr>
          <p:cNvPr id="9" name="Slide Number Placeholder 8"/>
          <p:cNvSpPr>
            <a:spLocks noGrp="1"/>
          </p:cNvSpPr>
          <p:nvPr>
            <p:ph type="sldNum" sz="quarter" idx="12"/>
          </p:nvPr>
        </p:nvSpPr>
        <p:spPr/>
        <p:txBody>
          <a:bodyPr/>
          <a:lstStyle/>
          <a:p>
            <a:fld id="{26C9AA52-17B6-4630-8841-3375D8E7DAA9}" type="slidenum">
              <a:rPr lang="en-US" smtClean="0"/>
              <a:pPr/>
              <a:t>14</a:t>
            </a:fld>
            <a:endParaRPr lang="en-US"/>
          </a:p>
        </p:txBody>
      </p:sp>
      <p:pic>
        <p:nvPicPr>
          <p:cNvPr id="10"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pic>
        <p:nvPicPr>
          <p:cNvPr id="11" name="Picture 10" descr="007.JPG"/>
          <p:cNvPicPr>
            <a:picLocks noChangeAspect="1"/>
          </p:cNvPicPr>
          <p:nvPr/>
        </p:nvPicPr>
        <p:blipFill>
          <a:blip r:embed="rId4" cstate="screen"/>
          <a:stretch>
            <a:fillRect/>
          </a:stretch>
        </p:blipFill>
        <p:spPr>
          <a:xfrm>
            <a:off x="1000100" y="4214818"/>
            <a:ext cx="3143272" cy="2376315"/>
          </a:xfrm>
          <a:prstGeom prst="rect">
            <a:avLst/>
          </a:prstGeom>
        </p:spPr>
      </p:pic>
      <p:pic>
        <p:nvPicPr>
          <p:cNvPr id="12" name="Picture 11" descr="012.JPG"/>
          <p:cNvPicPr>
            <a:picLocks noChangeAspect="1"/>
          </p:cNvPicPr>
          <p:nvPr/>
        </p:nvPicPr>
        <p:blipFill>
          <a:blip r:embed="rId5" cstate="screen"/>
          <a:stretch>
            <a:fillRect/>
          </a:stretch>
        </p:blipFill>
        <p:spPr>
          <a:xfrm>
            <a:off x="7043712" y="1571612"/>
            <a:ext cx="2028882" cy="2714644"/>
          </a:xfrm>
          <a:prstGeom prst="rect">
            <a:avLst/>
          </a:prstGeom>
        </p:spPr>
      </p:pic>
      <p:pic>
        <p:nvPicPr>
          <p:cNvPr id="8" name="Picture 2" descr="C:\Users\User\Desktop\MKSP Folder\100_4863.JPG"/>
          <p:cNvPicPr>
            <a:picLocks noChangeAspect="1" noChangeArrowheads="1"/>
          </p:cNvPicPr>
          <p:nvPr/>
        </p:nvPicPr>
        <p:blipFill>
          <a:blip r:embed="rId6" cstate="email"/>
          <a:srcRect/>
          <a:stretch>
            <a:fillRect/>
          </a:stretch>
        </p:blipFill>
        <p:spPr bwMode="auto">
          <a:xfrm>
            <a:off x="142844" y="1682754"/>
            <a:ext cx="3160712" cy="2389188"/>
          </a:xfrm>
          <a:prstGeom prst="rect">
            <a:avLst/>
          </a:prstGeom>
          <a:ln>
            <a:noFill/>
          </a:ln>
          <a:effectLst>
            <a:outerShdw blurRad="292100" dist="139700" dir="2700000" algn="tl" rotWithShape="0">
              <a:srgbClr val="333333">
                <a:alpha val="65000"/>
              </a:srgbClr>
            </a:outerShdw>
          </a:effectLst>
        </p:spPr>
      </p:pic>
      <p:pic>
        <p:nvPicPr>
          <p:cNvPr id="13" name="Picture 307" descr="DSC09706"/>
          <p:cNvPicPr>
            <a:picLocks noChangeAspect="1" noChangeArrowheads="1"/>
          </p:cNvPicPr>
          <p:nvPr/>
        </p:nvPicPr>
        <p:blipFill>
          <a:blip r:embed="rId7" cstate="print"/>
          <a:srcRect t="10624" b="10625"/>
          <a:stretch>
            <a:fillRect/>
          </a:stretch>
        </p:blipFill>
        <p:spPr bwMode="auto">
          <a:xfrm>
            <a:off x="3500430" y="1714488"/>
            <a:ext cx="3483429" cy="2286016"/>
          </a:xfrm>
          <a:prstGeom prst="rect">
            <a:avLst/>
          </a:prstGeom>
          <a:noFill/>
        </p:spPr>
      </p:pic>
      <p:pic>
        <p:nvPicPr>
          <p:cNvPr id="14" name="Picture 6" descr="E:\mobile photos backup\03032017\camera image\IMG_20170130_114806.jpg"/>
          <p:cNvPicPr>
            <a:picLocks noChangeAspect="1" noChangeArrowheads="1"/>
          </p:cNvPicPr>
          <p:nvPr/>
        </p:nvPicPr>
        <p:blipFill>
          <a:blip r:embed="rId8" cstate="print"/>
          <a:srcRect/>
          <a:stretch>
            <a:fillRect/>
          </a:stretch>
        </p:blipFill>
        <p:spPr bwMode="auto">
          <a:xfrm>
            <a:off x="4286248" y="4357694"/>
            <a:ext cx="3425361" cy="242889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Policy Advocacy and Awareness Campaigns</a:t>
            </a:r>
            <a:endParaRPr lang="en-US" sz="3200" dirty="0">
              <a:latin typeface="+mj-lt"/>
            </a:endParaRPr>
          </a:p>
        </p:txBody>
      </p:sp>
      <p:sp>
        <p:nvSpPr>
          <p:cNvPr id="10" name="Slide Number Placeholder 9"/>
          <p:cNvSpPr>
            <a:spLocks noGrp="1"/>
          </p:cNvSpPr>
          <p:nvPr>
            <p:ph type="sldNum" sz="quarter" idx="12"/>
          </p:nvPr>
        </p:nvSpPr>
        <p:spPr/>
        <p:txBody>
          <a:bodyPr/>
          <a:lstStyle/>
          <a:p>
            <a:fld id="{26C9AA52-17B6-4630-8841-3375D8E7DAA9}" type="slidenum">
              <a:rPr lang="en-US" smtClean="0"/>
              <a:pPr/>
              <a:t>15</a:t>
            </a:fld>
            <a:endParaRPr lang="en-US"/>
          </a:p>
        </p:txBody>
      </p:sp>
      <p:pic>
        <p:nvPicPr>
          <p:cNvPr id="11"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pic>
        <p:nvPicPr>
          <p:cNvPr id="12" name="Picture 11" descr="001.jpg"/>
          <p:cNvPicPr>
            <a:picLocks noChangeAspect="1"/>
          </p:cNvPicPr>
          <p:nvPr/>
        </p:nvPicPr>
        <p:blipFill>
          <a:blip r:embed="rId4"/>
          <a:stretch>
            <a:fillRect/>
          </a:stretch>
        </p:blipFill>
        <p:spPr>
          <a:xfrm>
            <a:off x="357158" y="1643050"/>
            <a:ext cx="3643338" cy="2739790"/>
          </a:xfrm>
          <a:prstGeom prst="rect">
            <a:avLst/>
          </a:prstGeom>
        </p:spPr>
      </p:pic>
      <p:pic>
        <p:nvPicPr>
          <p:cNvPr id="13" name="Picture 12" descr="004.JPG"/>
          <p:cNvPicPr>
            <a:picLocks noChangeAspect="1"/>
          </p:cNvPicPr>
          <p:nvPr/>
        </p:nvPicPr>
        <p:blipFill>
          <a:blip r:embed="rId5"/>
          <a:stretch>
            <a:fillRect/>
          </a:stretch>
        </p:blipFill>
        <p:spPr>
          <a:xfrm>
            <a:off x="5106265" y="1643050"/>
            <a:ext cx="3894891" cy="2928958"/>
          </a:xfrm>
          <a:prstGeom prst="rect">
            <a:avLst/>
          </a:prstGeom>
        </p:spPr>
      </p:pic>
      <p:pic>
        <p:nvPicPr>
          <p:cNvPr id="14" name="Picture 13" descr="012.JPG"/>
          <p:cNvPicPr>
            <a:picLocks noChangeAspect="1"/>
          </p:cNvPicPr>
          <p:nvPr/>
        </p:nvPicPr>
        <p:blipFill>
          <a:blip r:embed="rId6" cstate="screen"/>
          <a:stretch>
            <a:fillRect/>
          </a:stretch>
        </p:blipFill>
        <p:spPr>
          <a:xfrm>
            <a:off x="1500166" y="4500570"/>
            <a:ext cx="3286148" cy="2195147"/>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Education</a:t>
            </a:r>
            <a:endParaRPr lang="en-US" sz="3200" dirty="0">
              <a:latin typeface="+mj-lt"/>
            </a:endParaRPr>
          </a:p>
        </p:txBody>
      </p:sp>
      <p:sp>
        <p:nvSpPr>
          <p:cNvPr id="4" name="Slide Number Placeholder 3"/>
          <p:cNvSpPr>
            <a:spLocks noGrp="1"/>
          </p:cNvSpPr>
          <p:nvPr>
            <p:ph type="sldNum" sz="quarter" idx="12"/>
          </p:nvPr>
        </p:nvSpPr>
        <p:spPr/>
        <p:txBody>
          <a:bodyPr/>
          <a:lstStyle/>
          <a:p>
            <a:fld id="{26C9AA52-17B6-4630-8841-3375D8E7DAA9}" type="slidenum">
              <a:rPr lang="en-US" smtClean="0"/>
              <a:pPr/>
              <a:t>16</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pic>
        <p:nvPicPr>
          <p:cNvPr id="7" name="Picture 6" descr="07.JPG"/>
          <p:cNvPicPr>
            <a:picLocks noChangeAspect="1"/>
          </p:cNvPicPr>
          <p:nvPr/>
        </p:nvPicPr>
        <p:blipFill>
          <a:blip r:embed="rId3"/>
          <a:stretch>
            <a:fillRect/>
          </a:stretch>
        </p:blipFill>
        <p:spPr>
          <a:xfrm>
            <a:off x="285720" y="1571612"/>
            <a:ext cx="3000396" cy="2399356"/>
          </a:xfrm>
          <a:prstGeom prst="rect">
            <a:avLst/>
          </a:prstGeom>
        </p:spPr>
      </p:pic>
      <p:pic>
        <p:nvPicPr>
          <p:cNvPr id="24577" name="Picture 1" descr="C:\Users\ASA\Desktop\3.jpg"/>
          <p:cNvPicPr>
            <a:picLocks noChangeAspect="1" noChangeArrowheads="1"/>
          </p:cNvPicPr>
          <p:nvPr/>
        </p:nvPicPr>
        <p:blipFill>
          <a:blip r:embed="rId4" cstate="print"/>
          <a:srcRect l="3419" r="2564"/>
          <a:stretch>
            <a:fillRect/>
          </a:stretch>
        </p:blipFill>
        <p:spPr bwMode="auto">
          <a:xfrm>
            <a:off x="4786314" y="1500174"/>
            <a:ext cx="3929090" cy="2786082"/>
          </a:xfrm>
          <a:prstGeom prst="rect">
            <a:avLst/>
          </a:prstGeom>
          <a:noFill/>
        </p:spPr>
      </p:pic>
      <p:pic>
        <p:nvPicPr>
          <p:cNvPr id="24578" name="Picture 2" descr="C:\Users\ASA\Desktop\bicycle distribution (2).jpg"/>
          <p:cNvPicPr>
            <a:picLocks noChangeAspect="1" noChangeArrowheads="1"/>
          </p:cNvPicPr>
          <p:nvPr/>
        </p:nvPicPr>
        <p:blipFill>
          <a:blip r:embed="rId5" cstate="print"/>
          <a:srcRect t="10256"/>
          <a:stretch>
            <a:fillRect/>
          </a:stretch>
        </p:blipFill>
        <p:spPr bwMode="auto">
          <a:xfrm>
            <a:off x="1964513" y="4214818"/>
            <a:ext cx="4179123" cy="250033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Health</a:t>
            </a:r>
            <a:endParaRPr lang="en-US" sz="3200" dirty="0">
              <a:latin typeface="+mj-lt"/>
            </a:endParaRPr>
          </a:p>
        </p:txBody>
      </p:sp>
      <p:sp>
        <p:nvSpPr>
          <p:cNvPr id="4" name="Slide Number Placeholder 3"/>
          <p:cNvSpPr>
            <a:spLocks noGrp="1"/>
          </p:cNvSpPr>
          <p:nvPr>
            <p:ph type="sldNum" sz="quarter" idx="12"/>
          </p:nvPr>
        </p:nvSpPr>
        <p:spPr/>
        <p:txBody>
          <a:bodyPr/>
          <a:lstStyle/>
          <a:p>
            <a:fld id="{26C9AA52-17B6-4630-8841-3375D8E7DAA9}" type="slidenum">
              <a:rPr lang="en-US" smtClean="0"/>
              <a:pPr/>
              <a:t>17</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pic>
        <p:nvPicPr>
          <p:cNvPr id="6" name="Picture 5" descr="01.JPG"/>
          <p:cNvPicPr>
            <a:picLocks noChangeAspect="1"/>
          </p:cNvPicPr>
          <p:nvPr/>
        </p:nvPicPr>
        <p:blipFill>
          <a:blip r:embed="rId3" cstate="screen"/>
          <a:stretch>
            <a:fillRect/>
          </a:stretch>
        </p:blipFill>
        <p:spPr>
          <a:xfrm>
            <a:off x="1061873" y="4572008"/>
            <a:ext cx="2652871" cy="2000264"/>
          </a:xfrm>
          <a:prstGeom prst="rect">
            <a:avLst/>
          </a:prstGeom>
        </p:spPr>
      </p:pic>
      <p:pic>
        <p:nvPicPr>
          <p:cNvPr id="7" name="Picture 6" descr="02.JPG"/>
          <p:cNvPicPr>
            <a:picLocks noChangeAspect="1"/>
          </p:cNvPicPr>
          <p:nvPr/>
        </p:nvPicPr>
        <p:blipFill>
          <a:blip r:embed="rId4"/>
          <a:stretch>
            <a:fillRect/>
          </a:stretch>
        </p:blipFill>
        <p:spPr>
          <a:xfrm>
            <a:off x="357158" y="1643050"/>
            <a:ext cx="3714776" cy="2786082"/>
          </a:xfrm>
          <a:prstGeom prst="rect">
            <a:avLst/>
          </a:prstGeom>
        </p:spPr>
      </p:pic>
      <p:pic>
        <p:nvPicPr>
          <p:cNvPr id="8" name="Picture 7" descr="07.JPG"/>
          <p:cNvPicPr>
            <a:picLocks noChangeAspect="1"/>
          </p:cNvPicPr>
          <p:nvPr/>
        </p:nvPicPr>
        <p:blipFill>
          <a:blip r:embed="rId5" cstate="screen"/>
          <a:stretch>
            <a:fillRect/>
          </a:stretch>
        </p:blipFill>
        <p:spPr>
          <a:xfrm>
            <a:off x="4473271" y="4630156"/>
            <a:ext cx="2670497" cy="2013554"/>
          </a:xfrm>
          <a:prstGeom prst="rect">
            <a:avLst/>
          </a:prstGeom>
        </p:spPr>
      </p:pic>
      <p:pic>
        <p:nvPicPr>
          <p:cNvPr id="9" name="Picture 8" descr="09.JPG"/>
          <p:cNvPicPr>
            <a:picLocks noChangeAspect="1"/>
          </p:cNvPicPr>
          <p:nvPr/>
        </p:nvPicPr>
        <p:blipFill>
          <a:blip r:embed="rId6"/>
          <a:stretch>
            <a:fillRect/>
          </a:stretch>
        </p:blipFill>
        <p:spPr>
          <a:xfrm>
            <a:off x="4929190" y="1643050"/>
            <a:ext cx="3786214" cy="2847232"/>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2867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Community </a:t>
            </a:r>
            <a:r>
              <a:rPr lang="en-US" sz="3200" dirty="0" err="1" smtClean="0">
                <a:latin typeface="+mj-lt"/>
              </a:rPr>
              <a:t>Mobilisation</a:t>
            </a:r>
            <a:r>
              <a:rPr lang="en-US" sz="3200" dirty="0" smtClean="0">
                <a:latin typeface="+mj-lt"/>
              </a:rPr>
              <a:t> and Capacity Building</a:t>
            </a:r>
            <a:endParaRPr lang="en-US" sz="3200" dirty="0">
              <a:latin typeface="+mj-lt"/>
            </a:endParaRPr>
          </a:p>
        </p:txBody>
      </p:sp>
      <p:sp>
        <p:nvSpPr>
          <p:cNvPr id="4" name="Slide Number Placeholder 3"/>
          <p:cNvSpPr>
            <a:spLocks noGrp="1"/>
          </p:cNvSpPr>
          <p:nvPr>
            <p:ph type="sldNum" sz="quarter" idx="12"/>
          </p:nvPr>
        </p:nvSpPr>
        <p:spPr/>
        <p:txBody>
          <a:bodyPr/>
          <a:lstStyle/>
          <a:p>
            <a:fld id="{26C9AA52-17B6-4630-8841-3375D8E7DAA9}" type="slidenum">
              <a:rPr lang="en-US" smtClean="0"/>
              <a:pPr/>
              <a:t>18</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pic>
        <p:nvPicPr>
          <p:cNvPr id="6" name="Picture 5" descr="005.JPG"/>
          <p:cNvPicPr>
            <a:picLocks noChangeAspect="1"/>
          </p:cNvPicPr>
          <p:nvPr/>
        </p:nvPicPr>
        <p:blipFill>
          <a:blip r:embed="rId3"/>
          <a:stretch>
            <a:fillRect/>
          </a:stretch>
        </p:blipFill>
        <p:spPr>
          <a:xfrm>
            <a:off x="285720" y="1857363"/>
            <a:ext cx="4500594" cy="3006397"/>
          </a:xfrm>
          <a:prstGeom prst="rect">
            <a:avLst/>
          </a:prstGeom>
        </p:spPr>
      </p:pic>
      <p:pic>
        <p:nvPicPr>
          <p:cNvPr id="7" name="Picture 6" descr="006.JPG"/>
          <p:cNvPicPr>
            <a:picLocks noChangeAspect="1"/>
          </p:cNvPicPr>
          <p:nvPr/>
        </p:nvPicPr>
        <p:blipFill>
          <a:blip r:embed="rId4"/>
          <a:stretch>
            <a:fillRect/>
          </a:stretch>
        </p:blipFill>
        <p:spPr>
          <a:xfrm>
            <a:off x="5081945" y="2071678"/>
            <a:ext cx="3704897" cy="2786082"/>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6286" y="2606627"/>
            <a:ext cx="6339114" cy="1938992"/>
          </a:xfrm>
          <a:prstGeom prst="rect">
            <a:avLst/>
          </a:prstGeom>
          <a:solidFill>
            <a:srgbClr val="A64C24"/>
          </a:solidFill>
        </p:spPr>
        <p:txBody>
          <a:bodyPr wrap="square" rtlCol="0">
            <a:spAutoFit/>
          </a:bodyPr>
          <a:lstStyle/>
          <a:p>
            <a:pPr marL="285750" indent="-285750">
              <a:spcBef>
                <a:spcPts val="600"/>
              </a:spcBef>
              <a:spcAft>
                <a:spcPts val="600"/>
              </a:spcAft>
              <a:buFont typeface="Wingdings" pitchFamily="2" charset="2"/>
              <a:buChar char="v"/>
            </a:pPr>
            <a:r>
              <a:rPr lang="en-US" sz="1600" dirty="0" err="1" smtClean="0">
                <a:solidFill>
                  <a:srgbClr val="E3A970"/>
                </a:solidFill>
                <a:latin typeface="+mj-lt"/>
              </a:rPr>
              <a:t>Sampark</a:t>
            </a:r>
            <a:r>
              <a:rPr lang="en-US" sz="1600" dirty="0" smtClean="0">
                <a:solidFill>
                  <a:srgbClr val="E3A970"/>
                </a:solidFill>
                <a:latin typeface="+mj-lt"/>
              </a:rPr>
              <a:t> </a:t>
            </a:r>
            <a:r>
              <a:rPr lang="en-US" sz="1600" dirty="0" err="1" smtClean="0">
                <a:solidFill>
                  <a:srgbClr val="E3A970"/>
                </a:solidFill>
                <a:latin typeface="+mj-lt"/>
              </a:rPr>
              <a:t>Samaj</a:t>
            </a:r>
            <a:r>
              <a:rPr lang="en-US" sz="1600" dirty="0" smtClean="0">
                <a:solidFill>
                  <a:srgbClr val="E3A970"/>
                </a:solidFill>
                <a:latin typeface="+mj-lt"/>
              </a:rPr>
              <a:t> </a:t>
            </a:r>
            <a:r>
              <a:rPr lang="en-US" sz="1600" dirty="0" err="1" smtClean="0">
                <a:solidFill>
                  <a:srgbClr val="E3A970"/>
                </a:solidFill>
                <a:latin typeface="+mj-lt"/>
              </a:rPr>
              <a:t>Seva</a:t>
            </a:r>
            <a:r>
              <a:rPr lang="en-US" sz="1600" dirty="0" smtClean="0">
                <a:solidFill>
                  <a:srgbClr val="E3A970"/>
                </a:solidFill>
                <a:latin typeface="+mj-lt"/>
              </a:rPr>
              <a:t> </a:t>
            </a:r>
            <a:r>
              <a:rPr lang="en-US" sz="1600" dirty="0" err="1" smtClean="0">
                <a:solidFill>
                  <a:srgbClr val="E3A970"/>
                </a:solidFill>
                <a:latin typeface="+mj-lt"/>
              </a:rPr>
              <a:t>Sansthan</a:t>
            </a:r>
            <a:r>
              <a:rPr lang="en-US" sz="1600" dirty="0" smtClean="0">
                <a:solidFill>
                  <a:srgbClr val="E3A970"/>
                </a:solidFill>
                <a:latin typeface="+mj-lt"/>
              </a:rPr>
              <a:t> – </a:t>
            </a:r>
            <a:r>
              <a:rPr lang="en-US" sz="1600" dirty="0">
                <a:solidFill>
                  <a:srgbClr val="E3A970"/>
                </a:solidFill>
                <a:latin typeface="+mj-lt"/>
              </a:rPr>
              <a:t>An Introduction</a:t>
            </a:r>
          </a:p>
          <a:p>
            <a:pPr marL="285750" indent="-285750">
              <a:spcBef>
                <a:spcPts val="600"/>
              </a:spcBef>
              <a:spcAft>
                <a:spcPts val="600"/>
              </a:spcAft>
              <a:buFont typeface="Wingdings" pitchFamily="2" charset="2"/>
              <a:buChar char="v"/>
            </a:pPr>
            <a:r>
              <a:rPr lang="en-US" sz="1600" dirty="0" err="1" smtClean="0">
                <a:solidFill>
                  <a:srgbClr val="E3A970"/>
                </a:solidFill>
                <a:latin typeface="+mj-lt"/>
              </a:rPr>
              <a:t>Programme</a:t>
            </a:r>
            <a:r>
              <a:rPr lang="en-US" sz="1600" dirty="0" smtClean="0">
                <a:solidFill>
                  <a:schemeClr val="bg1"/>
                </a:solidFill>
                <a:latin typeface="+mj-lt"/>
              </a:rPr>
              <a:t> </a:t>
            </a:r>
            <a:r>
              <a:rPr lang="en-US" sz="1600" dirty="0" smtClean="0">
                <a:solidFill>
                  <a:srgbClr val="E3A970"/>
                </a:solidFill>
                <a:latin typeface="+mj-lt"/>
              </a:rPr>
              <a:t>Coverage</a:t>
            </a:r>
            <a:endParaRPr lang="en-US" sz="1600" dirty="0">
              <a:solidFill>
                <a:srgbClr val="E3A970"/>
              </a:solidFill>
              <a:latin typeface="+mj-lt"/>
            </a:endParaRPr>
          </a:p>
          <a:p>
            <a:pPr marL="285750" indent="-285750">
              <a:spcBef>
                <a:spcPts val="600"/>
              </a:spcBef>
              <a:spcAft>
                <a:spcPts val="600"/>
              </a:spcAft>
              <a:buFont typeface="Wingdings" pitchFamily="2" charset="2"/>
              <a:buChar char="v"/>
            </a:pPr>
            <a:r>
              <a:rPr lang="en-US" sz="1600" dirty="0" smtClean="0">
                <a:solidFill>
                  <a:schemeClr val="bg1"/>
                </a:solidFill>
                <a:latin typeface="+mj-lt"/>
              </a:rPr>
              <a:t>Key Donors</a:t>
            </a:r>
          </a:p>
          <a:p>
            <a:pPr marL="285750" indent="-285750">
              <a:spcBef>
                <a:spcPts val="600"/>
              </a:spcBef>
              <a:spcAft>
                <a:spcPts val="600"/>
              </a:spcAft>
              <a:buFont typeface="Wingdings" pitchFamily="2" charset="2"/>
              <a:buChar char="v"/>
            </a:pPr>
            <a:r>
              <a:rPr lang="en-US" sz="1600" dirty="0">
                <a:solidFill>
                  <a:srgbClr val="E3A970"/>
                </a:solidFill>
                <a:latin typeface="+mj-lt"/>
              </a:rPr>
              <a:t>A</a:t>
            </a:r>
            <a:r>
              <a:rPr lang="en-US" sz="1600" dirty="0" smtClean="0">
                <a:solidFill>
                  <a:srgbClr val="E3A970"/>
                </a:solidFill>
                <a:latin typeface="+mj-lt"/>
              </a:rPr>
              <a:t>wards and Recognition</a:t>
            </a:r>
          </a:p>
          <a:p>
            <a:pPr marL="285750" indent="-285750">
              <a:spcBef>
                <a:spcPts val="600"/>
              </a:spcBef>
              <a:spcAft>
                <a:spcPts val="600"/>
              </a:spcAft>
              <a:buFont typeface="Wingdings" pitchFamily="2" charset="2"/>
              <a:buChar char="v"/>
            </a:pPr>
            <a:r>
              <a:rPr lang="en-US" sz="1600" dirty="0" smtClean="0">
                <a:solidFill>
                  <a:srgbClr val="E3A970"/>
                </a:solidFill>
                <a:latin typeface="+mj-lt"/>
              </a:rPr>
              <a:t>Key Results</a:t>
            </a:r>
            <a:endParaRPr lang="en-US" sz="1600" dirty="0">
              <a:solidFill>
                <a:srgbClr val="E3A970"/>
              </a:solidFill>
              <a:latin typeface="+mj-lt"/>
            </a:endParaRPr>
          </a:p>
        </p:txBody>
      </p:sp>
      <p:sp>
        <p:nvSpPr>
          <p:cNvPr id="4" name="Slide Number Placeholder 3"/>
          <p:cNvSpPr>
            <a:spLocks noGrp="1"/>
          </p:cNvSpPr>
          <p:nvPr>
            <p:ph type="sldNum" sz="quarter" idx="12"/>
          </p:nvPr>
        </p:nvSpPr>
        <p:spPr/>
        <p:txBody>
          <a:bodyPr/>
          <a:lstStyle/>
          <a:p>
            <a:fld id="{26C9AA52-17B6-4630-8841-3375D8E7DAA9}" type="slidenum">
              <a:rPr lang="en-US" smtClean="0"/>
              <a:pPr/>
              <a:t>19</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90800" y="1949634"/>
            <a:ext cx="2209800" cy="477054"/>
          </a:xfrm>
          <a:prstGeom prst="rect">
            <a:avLst/>
          </a:prstGeom>
          <a:noFill/>
        </p:spPr>
        <p:txBody>
          <a:bodyPr wrap="square" rtlCol="0">
            <a:spAutoFit/>
          </a:bodyPr>
          <a:lstStyle/>
          <a:p>
            <a:r>
              <a:rPr lang="en-US" sz="2500" dirty="0" smtClean="0">
                <a:latin typeface="PT Serif" pitchFamily="18" charset="0"/>
              </a:rPr>
              <a:t>Contents</a:t>
            </a:r>
            <a:endParaRPr lang="en-US" sz="2500" dirty="0">
              <a:latin typeface="PT Serif" pitchFamily="18" charset="0"/>
            </a:endParaRPr>
          </a:p>
        </p:txBody>
      </p:sp>
      <p:sp>
        <p:nvSpPr>
          <p:cNvPr id="8" name="TextBox 7"/>
          <p:cNvSpPr txBox="1"/>
          <p:nvPr/>
        </p:nvSpPr>
        <p:spPr>
          <a:xfrm>
            <a:off x="2576286" y="2606627"/>
            <a:ext cx="6339114" cy="1938992"/>
          </a:xfrm>
          <a:prstGeom prst="rect">
            <a:avLst/>
          </a:prstGeom>
          <a:solidFill>
            <a:srgbClr val="A64C24"/>
          </a:solidFill>
        </p:spPr>
        <p:txBody>
          <a:bodyPr wrap="square" rtlCol="0">
            <a:spAutoFit/>
          </a:bodyPr>
          <a:lstStyle/>
          <a:p>
            <a:pPr marL="285750" indent="-285750">
              <a:spcBef>
                <a:spcPts val="600"/>
              </a:spcBef>
              <a:spcAft>
                <a:spcPts val="600"/>
              </a:spcAft>
              <a:buFont typeface="Wingdings" pitchFamily="2" charset="2"/>
              <a:buChar char="v"/>
            </a:pPr>
            <a:r>
              <a:rPr lang="en-US" sz="1600" dirty="0" err="1" smtClean="0">
                <a:solidFill>
                  <a:schemeClr val="bg1"/>
                </a:solidFill>
                <a:latin typeface="+mj-lt"/>
              </a:rPr>
              <a:t>Sampark</a:t>
            </a:r>
            <a:r>
              <a:rPr lang="en-US" sz="1600" dirty="0" smtClean="0">
                <a:solidFill>
                  <a:schemeClr val="bg1"/>
                </a:solidFill>
                <a:latin typeface="+mj-lt"/>
              </a:rPr>
              <a:t> </a:t>
            </a:r>
            <a:r>
              <a:rPr lang="en-US" sz="1600" dirty="0" err="1" smtClean="0">
                <a:solidFill>
                  <a:schemeClr val="bg1"/>
                </a:solidFill>
                <a:latin typeface="+mj-lt"/>
              </a:rPr>
              <a:t>Samaj</a:t>
            </a:r>
            <a:r>
              <a:rPr lang="en-US" sz="1600" dirty="0" smtClean="0">
                <a:solidFill>
                  <a:schemeClr val="bg1"/>
                </a:solidFill>
                <a:latin typeface="+mj-lt"/>
              </a:rPr>
              <a:t> </a:t>
            </a:r>
            <a:r>
              <a:rPr lang="en-US" sz="1600" dirty="0" err="1" smtClean="0">
                <a:solidFill>
                  <a:schemeClr val="bg1"/>
                </a:solidFill>
                <a:latin typeface="+mj-lt"/>
              </a:rPr>
              <a:t>Seva</a:t>
            </a:r>
            <a:r>
              <a:rPr lang="en-US" sz="1600" dirty="0" smtClean="0">
                <a:solidFill>
                  <a:schemeClr val="bg1"/>
                </a:solidFill>
                <a:latin typeface="+mj-lt"/>
              </a:rPr>
              <a:t> </a:t>
            </a:r>
            <a:r>
              <a:rPr lang="en-US" sz="1600" dirty="0" err="1" smtClean="0">
                <a:solidFill>
                  <a:schemeClr val="bg1"/>
                </a:solidFill>
                <a:latin typeface="+mj-lt"/>
              </a:rPr>
              <a:t>Sansthan</a:t>
            </a:r>
            <a:r>
              <a:rPr lang="en-US" sz="1600" dirty="0" smtClean="0">
                <a:solidFill>
                  <a:schemeClr val="bg1"/>
                </a:solidFill>
                <a:latin typeface="+mj-lt"/>
              </a:rPr>
              <a:t> – </a:t>
            </a:r>
            <a:r>
              <a:rPr lang="en-US" sz="1600" dirty="0">
                <a:solidFill>
                  <a:schemeClr val="bg1"/>
                </a:solidFill>
                <a:latin typeface="+mj-lt"/>
              </a:rPr>
              <a:t>An Introduction</a:t>
            </a:r>
          </a:p>
          <a:p>
            <a:pPr marL="285750" indent="-285750">
              <a:spcBef>
                <a:spcPts val="600"/>
              </a:spcBef>
              <a:spcAft>
                <a:spcPts val="600"/>
              </a:spcAft>
              <a:buFont typeface="Wingdings" pitchFamily="2" charset="2"/>
              <a:buChar char="v"/>
            </a:pPr>
            <a:r>
              <a:rPr lang="en-US" sz="1600" dirty="0" err="1" smtClean="0">
                <a:solidFill>
                  <a:srgbClr val="E3A970"/>
                </a:solidFill>
                <a:latin typeface="+mj-lt"/>
              </a:rPr>
              <a:t>Programme</a:t>
            </a:r>
            <a:r>
              <a:rPr lang="en-US" sz="1600" dirty="0" smtClean="0">
                <a:solidFill>
                  <a:srgbClr val="E3A970"/>
                </a:solidFill>
                <a:latin typeface="+mj-lt"/>
              </a:rPr>
              <a:t> Coverage</a:t>
            </a:r>
            <a:endParaRPr lang="en-US" sz="1600" dirty="0">
              <a:solidFill>
                <a:srgbClr val="E3A970"/>
              </a:solidFill>
              <a:latin typeface="+mj-lt"/>
            </a:endParaRPr>
          </a:p>
          <a:p>
            <a:pPr marL="285750" indent="-285750">
              <a:spcBef>
                <a:spcPts val="600"/>
              </a:spcBef>
              <a:spcAft>
                <a:spcPts val="600"/>
              </a:spcAft>
              <a:buFont typeface="Wingdings" pitchFamily="2" charset="2"/>
              <a:buChar char="v"/>
            </a:pPr>
            <a:r>
              <a:rPr lang="en-US" sz="1600" dirty="0" smtClean="0">
                <a:solidFill>
                  <a:srgbClr val="E3A970"/>
                </a:solidFill>
                <a:latin typeface="+mj-lt"/>
              </a:rPr>
              <a:t>Key Donors</a:t>
            </a:r>
          </a:p>
          <a:p>
            <a:pPr marL="285750" indent="-285750">
              <a:spcBef>
                <a:spcPts val="600"/>
              </a:spcBef>
              <a:spcAft>
                <a:spcPts val="600"/>
              </a:spcAft>
              <a:buFont typeface="Wingdings" pitchFamily="2" charset="2"/>
              <a:buChar char="v"/>
            </a:pPr>
            <a:r>
              <a:rPr lang="en-US" sz="1600" dirty="0">
                <a:solidFill>
                  <a:srgbClr val="E3A970"/>
                </a:solidFill>
                <a:latin typeface="+mj-lt"/>
              </a:rPr>
              <a:t>A</a:t>
            </a:r>
            <a:r>
              <a:rPr lang="en-US" sz="1600" dirty="0" smtClean="0">
                <a:solidFill>
                  <a:srgbClr val="E3A970"/>
                </a:solidFill>
                <a:latin typeface="+mj-lt"/>
              </a:rPr>
              <a:t>wards and Recognition</a:t>
            </a:r>
          </a:p>
          <a:p>
            <a:pPr marL="285750" indent="-285750">
              <a:spcBef>
                <a:spcPts val="600"/>
              </a:spcBef>
              <a:spcAft>
                <a:spcPts val="600"/>
              </a:spcAft>
              <a:buFont typeface="Wingdings" pitchFamily="2" charset="2"/>
              <a:buChar char="v"/>
            </a:pPr>
            <a:r>
              <a:rPr lang="en-US" sz="1600" dirty="0" smtClean="0">
                <a:solidFill>
                  <a:srgbClr val="E3A970"/>
                </a:solidFill>
                <a:latin typeface="+mj-lt"/>
              </a:rPr>
              <a:t>Key Results</a:t>
            </a:r>
            <a:endParaRPr lang="en-US" sz="1600" dirty="0">
              <a:solidFill>
                <a:srgbClr val="E3A970"/>
              </a:solidFill>
              <a:latin typeface="+mj-lt"/>
            </a:endParaRPr>
          </a:p>
        </p:txBody>
      </p:sp>
      <p:sp>
        <p:nvSpPr>
          <p:cNvPr id="4" name="Slide Number Placeholder 3"/>
          <p:cNvSpPr>
            <a:spLocks noGrp="1"/>
          </p:cNvSpPr>
          <p:nvPr>
            <p:ph type="sldNum" sz="quarter" idx="12"/>
          </p:nvPr>
        </p:nvSpPr>
        <p:spPr/>
        <p:txBody>
          <a:bodyPr/>
          <a:lstStyle/>
          <a:p>
            <a:fld id="{6B9503AF-A82C-4D12-87F8-D40A5DDE3AC8}" type="slidenum">
              <a:rPr lang="en-US" smtClean="0"/>
              <a:pPr/>
              <a:t>2</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28662" y="1643050"/>
            <a:ext cx="7858180" cy="4857784"/>
          </a:xfrm>
        </p:spPr>
        <p:txBody>
          <a:bodyPr>
            <a:normAutofit fontScale="90000"/>
          </a:bodyPr>
          <a:lstStyle/>
          <a:p>
            <a:pPr algn="l">
              <a:lnSpc>
                <a:spcPct val="150000"/>
              </a:lnSpc>
              <a:defRPr/>
            </a:pPr>
            <a:r>
              <a:rPr lang="en-US" sz="2000" b="1" dirty="0" smtClean="0">
                <a:solidFill>
                  <a:schemeClr val="tx2">
                    <a:lumMod val="75000"/>
                  </a:schemeClr>
                </a:solidFill>
              </a:rPr>
              <a:t>Government</a:t>
            </a:r>
            <a:r>
              <a:rPr lang="en-IN" sz="1800" dirty="0" smtClean="0">
                <a:solidFill>
                  <a:schemeClr val="tx2">
                    <a:lumMod val="75000"/>
                  </a:schemeClr>
                </a:solidFill>
              </a:rPr>
              <a:t/>
            </a:r>
            <a:br>
              <a:rPr lang="en-IN" sz="1800" dirty="0" smtClean="0">
                <a:solidFill>
                  <a:schemeClr val="tx2">
                    <a:lumMod val="75000"/>
                  </a:schemeClr>
                </a:solidFill>
              </a:rPr>
            </a:br>
            <a:r>
              <a:rPr lang="en-US" sz="1800" dirty="0" smtClean="0">
                <a:solidFill>
                  <a:schemeClr val="tx2">
                    <a:lumMod val="75000"/>
                  </a:schemeClr>
                </a:solidFill>
              </a:rPr>
              <a:t>Ministry of Rural Development, </a:t>
            </a:r>
            <a:r>
              <a:rPr lang="en-US" sz="1800" dirty="0" err="1" smtClean="0">
                <a:solidFill>
                  <a:schemeClr val="tx2">
                    <a:lumMod val="75000"/>
                  </a:schemeClr>
                </a:solidFill>
              </a:rPr>
              <a:t>GoI</a:t>
            </a:r>
            <a:r>
              <a:rPr lang="en-US" sz="1800" dirty="0" smtClean="0">
                <a:solidFill>
                  <a:schemeClr val="tx2">
                    <a:lumMod val="75000"/>
                  </a:schemeClr>
                </a:solidFill>
              </a:rPr>
              <a:t> , Min. of Agriculture, </a:t>
            </a:r>
            <a:r>
              <a:rPr lang="en-US" sz="1800" dirty="0" err="1" smtClean="0">
                <a:solidFill>
                  <a:schemeClr val="tx2">
                    <a:lumMod val="75000"/>
                  </a:schemeClr>
                </a:solidFill>
              </a:rPr>
              <a:t>Panchayats</a:t>
            </a:r>
            <a:r>
              <a:rPr lang="en-US" sz="1800" dirty="0" smtClean="0">
                <a:solidFill>
                  <a:schemeClr val="tx2">
                    <a:lumMod val="75000"/>
                  </a:schemeClr>
                </a:solidFill>
              </a:rPr>
              <a:t>  &amp;  Rural  Development  </a:t>
            </a:r>
            <a:r>
              <a:rPr lang="en-US" sz="1800" dirty="0" err="1" smtClean="0">
                <a:solidFill>
                  <a:schemeClr val="tx2">
                    <a:lumMod val="75000"/>
                  </a:schemeClr>
                </a:solidFill>
              </a:rPr>
              <a:t>Deptt</a:t>
            </a:r>
            <a:r>
              <a:rPr lang="en-US" sz="1800" dirty="0" smtClean="0">
                <a:solidFill>
                  <a:schemeClr val="tx2">
                    <a:lumMod val="75000"/>
                  </a:schemeClr>
                </a:solidFill>
              </a:rPr>
              <a:t>., M.P.RLP, </a:t>
            </a:r>
            <a:r>
              <a:rPr lang="en-US" sz="1800" dirty="0" err="1" smtClean="0">
                <a:solidFill>
                  <a:schemeClr val="tx2">
                    <a:lumMod val="75000"/>
                  </a:schemeClr>
                </a:solidFill>
              </a:rPr>
              <a:t>ChildLine</a:t>
            </a:r>
            <a:r>
              <a:rPr lang="en-US" sz="1800" dirty="0" smtClean="0">
                <a:solidFill>
                  <a:schemeClr val="tx2">
                    <a:lumMod val="75000"/>
                  </a:schemeClr>
                </a:solidFill>
              </a:rPr>
              <a:t>, CAPART New Delhi, SIDBI and MP Council of Science and Technology.</a:t>
            </a:r>
            <a:r>
              <a:rPr lang="en-IN" sz="1800" dirty="0" smtClean="0">
                <a:solidFill>
                  <a:schemeClr val="tx2">
                    <a:lumMod val="75000"/>
                  </a:schemeClr>
                </a:solidFill>
              </a:rPr>
              <a:t/>
            </a:r>
            <a:br>
              <a:rPr lang="en-IN" sz="1800" dirty="0" smtClean="0">
                <a:solidFill>
                  <a:schemeClr val="tx2">
                    <a:lumMod val="75000"/>
                  </a:schemeClr>
                </a:solidFill>
              </a:rPr>
            </a:br>
            <a:r>
              <a:rPr lang="en-US" sz="1800" dirty="0" smtClean="0">
                <a:solidFill>
                  <a:schemeClr val="tx2">
                    <a:lumMod val="75000"/>
                  </a:schemeClr>
                </a:solidFill>
              </a:rPr>
              <a:t> </a:t>
            </a:r>
            <a:r>
              <a:rPr lang="en-IN" sz="1800" dirty="0" smtClean="0">
                <a:solidFill>
                  <a:schemeClr val="tx2">
                    <a:lumMod val="75000"/>
                  </a:schemeClr>
                </a:solidFill>
              </a:rPr>
              <a:t/>
            </a:r>
            <a:br>
              <a:rPr lang="en-IN" sz="1800" dirty="0" smtClean="0">
                <a:solidFill>
                  <a:schemeClr val="tx2">
                    <a:lumMod val="75000"/>
                  </a:schemeClr>
                </a:solidFill>
              </a:rPr>
            </a:br>
            <a:r>
              <a:rPr lang="en-US" sz="2000" b="1" dirty="0" smtClean="0">
                <a:solidFill>
                  <a:schemeClr val="tx2">
                    <a:lumMod val="75000"/>
                  </a:schemeClr>
                </a:solidFill>
              </a:rPr>
              <a:t>National Donor </a:t>
            </a:r>
            <a:r>
              <a:rPr lang="en-US" sz="2000" b="1" dirty="0" err="1" smtClean="0">
                <a:solidFill>
                  <a:schemeClr val="tx2">
                    <a:lumMod val="75000"/>
                  </a:schemeClr>
                </a:solidFill>
              </a:rPr>
              <a:t>Organisations</a:t>
            </a:r>
            <a:r>
              <a:rPr lang="en-IN" sz="1800" dirty="0" smtClean="0">
                <a:solidFill>
                  <a:schemeClr val="tx2">
                    <a:lumMod val="75000"/>
                  </a:schemeClr>
                </a:solidFill>
              </a:rPr>
              <a:t/>
            </a:r>
            <a:br>
              <a:rPr lang="en-IN" sz="1800" dirty="0" smtClean="0">
                <a:solidFill>
                  <a:schemeClr val="tx2">
                    <a:lumMod val="75000"/>
                  </a:schemeClr>
                </a:solidFill>
              </a:rPr>
            </a:br>
            <a:r>
              <a:rPr lang="en-US" sz="1800" dirty="0" smtClean="0">
                <a:solidFill>
                  <a:schemeClr val="tx2">
                    <a:lumMod val="75000"/>
                  </a:schemeClr>
                </a:solidFill>
              </a:rPr>
              <a:t>Sir </a:t>
            </a:r>
            <a:r>
              <a:rPr lang="en-US" sz="1800" dirty="0" err="1" smtClean="0">
                <a:solidFill>
                  <a:schemeClr val="tx2">
                    <a:lumMod val="75000"/>
                  </a:schemeClr>
                </a:solidFill>
              </a:rPr>
              <a:t>Dorabji</a:t>
            </a:r>
            <a:r>
              <a:rPr lang="en-US" sz="1800" dirty="0" smtClean="0">
                <a:solidFill>
                  <a:schemeClr val="tx2">
                    <a:lumMod val="75000"/>
                  </a:schemeClr>
                </a:solidFill>
              </a:rPr>
              <a:t> Tata Trust, </a:t>
            </a:r>
            <a:r>
              <a:rPr lang="en-US" sz="1800" dirty="0" err="1" smtClean="0">
                <a:solidFill>
                  <a:schemeClr val="tx2">
                    <a:lumMod val="75000"/>
                  </a:schemeClr>
                </a:solidFill>
              </a:rPr>
              <a:t>Galvmed</a:t>
            </a:r>
            <a:r>
              <a:rPr lang="en-US" sz="1800" dirty="0" smtClean="0">
                <a:solidFill>
                  <a:schemeClr val="tx2">
                    <a:lumMod val="75000"/>
                  </a:schemeClr>
                </a:solidFill>
              </a:rPr>
              <a:t>, UBS, SRTT, SAPLLP, Godrej and </a:t>
            </a:r>
            <a:r>
              <a:rPr lang="en-US" sz="1800" dirty="0" err="1" smtClean="0">
                <a:solidFill>
                  <a:schemeClr val="tx2">
                    <a:lumMod val="75000"/>
                  </a:schemeClr>
                </a:solidFill>
              </a:rPr>
              <a:t>Goonj</a:t>
            </a:r>
            <a:r>
              <a:rPr lang="en-IN" sz="1800" dirty="0" smtClean="0">
                <a:solidFill>
                  <a:schemeClr val="tx2">
                    <a:lumMod val="75000"/>
                  </a:schemeClr>
                </a:solidFill>
              </a:rPr>
              <a:t/>
            </a:r>
            <a:br>
              <a:rPr lang="en-IN" sz="1800" dirty="0" smtClean="0">
                <a:solidFill>
                  <a:schemeClr val="tx2">
                    <a:lumMod val="75000"/>
                  </a:schemeClr>
                </a:solidFill>
              </a:rPr>
            </a:br>
            <a:r>
              <a:rPr lang="en-US" sz="1800" dirty="0" smtClean="0">
                <a:solidFill>
                  <a:schemeClr val="tx2">
                    <a:lumMod val="75000"/>
                  </a:schemeClr>
                </a:solidFill>
              </a:rPr>
              <a:t> </a:t>
            </a:r>
            <a:r>
              <a:rPr lang="en-IN" sz="1800" dirty="0" smtClean="0">
                <a:solidFill>
                  <a:schemeClr val="tx2">
                    <a:lumMod val="75000"/>
                  </a:schemeClr>
                </a:solidFill>
              </a:rPr>
              <a:t/>
            </a:r>
            <a:br>
              <a:rPr lang="en-IN" sz="1800" dirty="0" smtClean="0">
                <a:solidFill>
                  <a:schemeClr val="tx2">
                    <a:lumMod val="75000"/>
                  </a:schemeClr>
                </a:solidFill>
              </a:rPr>
            </a:br>
            <a:r>
              <a:rPr lang="en-US" sz="2000" b="1" dirty="0" smtClean="0">
                <a:solidFill>
                  <a:schemeClr val="tx2">
                    <a:lumMod val="75000"/>
                  </a:schemeClr>
                </a:solidFill>
              </a:rPr>
              <a:t>International Donor </a:t>
            </a:r>
            <a:r>
              <a:rPr lang="en-US" sz="2000" b="1" dirty="0" err="1" smtClean="0">
                <a:solidFill>
                  <a:schemeClr val="tx2">
                    <a:lumMod val="75000"/>
                  </a:schemeClr>
                </a:solidFill>
              </a:rPr>
              <a:t>Organisations</a:t>
            </a:r>
            <a:r>
              <a:rPr lang="en-IN" sz="1800" dirty="0" smtClean="0">
                <a:solidFill>
                  <a:schemeClr val="tx2">
                    <a:lumMod val="75000"/>
                  </a:schemeClr>
                </a:solidFill>
              </a:rPr>
              <a:t/>
            </a:r>
            <a:br>
              <a:rPr lang="en-IN" sz="1800" dirty="0" smtClean="0">
                <a:solidFill>
                  <a:schemeClr val="tx2">
                    <a:lumMod val="75000"/>
                  </a:schemeClr>
                </a:solidFill>
              </a:rPr>
            </a:br>
            <a:r>
              <a:rPr lang="en-US" sz="1800" dirty="0" smtClean="0">
                <a:solidFill>
                  <a:schemeClr val="tx2">
                    <a:lumMod val="75000"/>
                  </a:schemeClr>
                </a:solidFill>
              </a:rPr>
              <a:t>UNDP,  Action Aid, OXFAM, Swiss Aid, IPAS Development Foundation, German Agro Action, CFI, Green Peace, IGSSS, </a:t>
            </a:r>
            <a:r>
              <a:rPr lang="en-US" sz="1800" dirty="0" err="1" smtClean="0">
                <a:solidFill>
                  <a:schemeClr val="tx2">
                    <a:lumMod val="75000"/>
                  </a:schemeClr>
                </a:solidFill>
              </a:rPr>
              <a:t>Safronie</a:t>
            </a:r>
            <a:r>
              <a:rPr lang="en-US" sz="1800" dirty="0" smtClean="0">
                <a:solidFill>
                  <a:schemeClr val="tx2">
                    <a:lumMod val="75000"/>
                  </a:schemeClr>
                </a:solidFill>
              </a:rPr>
              <a:t> Foundation, Embed, SAPPLLP, </a:t>
            </a:r>
            <a:r>
              <a:rPr lang="en-US" sz="1800" dirty="0" err="1" smtClean="0">
                <a:solidFill>
                  <a:schemeClr val="tx2">
                    <a:lumMod val="75000"/>
                  </a:schemeClr>
                </a:solidFill>
              </a:rPr>
              <a:t>Galvmed</a:t>
            </a:r>
            <a:r>
              <a:rPr lang="en-US" sz="1800" dirty="0" smtClean="0">
                <a:solidFill>
                  <a:schemeClr val="tx2">
                    <a:lumMod val="75000"/>
                  </a:schemeClr>
                </a:solidFill>
              </a:rPr>
              <a:t>, UBS, Ford Foundation, DFID, CASA, </a:t>
            </a:r>
            <a:r>
              <a:rPr lang="en-US" sz="1800" dirty="0" err="1" smtClean="0">
                <a:solidFill>
                  <a:schemeClr val="tx2">
                    <a:lumMod val="75000"/>
                  </a:schemeClr>
                </a:solidFill>
              </a:rPr>
              <a:t>Danida</a:t>
            </a:r>
            <a:r>
              <a:rPr lang="en-US" sz="1800" dirty="0" smtClean="0">
                <a:solidFill>
                  <a:schemeClr val="tx2">
                    <a:lumMod val="75000"/>
                  </a:schemeClr>
                </a:solidFill>
              </a:rPr>
              <a:t> and ICRISAT</a:t>
            </a:r>
            <a:endParaRPr lang="en-IN" sz="1800" dirty="0">
              <a:solidFill>
                <a:schemeClr val="tx2">
                  <a:lumMod val="75000"/>
                </a:schemeClr>
              </a:solidFill>
            </a:endParaRPr>
          </a:p>
        </p:txBody>
      </p:sp>
      <p:sp>
        <p:nvSpPr>
          <p:cNvPr id="5" name="Rectangle 4"/>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Funding </a:t>
            </a:r>
            <a:r>
              <a:rPr lang="en-US" sz="3200" dirty="0" err="1" smtClean="0">
                <a:latin typeface="+mj-lt"/>
              </a:rPr>
              <a:t>Organisation</a:t>
            </a:r>
            <a:r>
              <a:rPr lang="en-US" sz="3200" dirty="0" smtClean="0">
                <a:latin typeface="+mj-lt"/>
              </a:rPr>
              <a:t> (On-going &amp; Past)</a:t>
            </a:r>
            <a:endParaRPr lang="en-US" sz="3200" dirty="0">
              <a:latin typeface="+mj-lt"/>
            </a:endParaRPr>
          </a:p>
        </p:txBody>
      </p:sp>
      <p:sp>
        <p:nvSpPr>
          <p:cNvPr id="6" name="Slide Number Placeholder 5"/>
          <p:cNvSpPr>
            <a:spLocks noGrp="1"/>
          </p:cNvSpPr>
          <p:nvPr>
            <p:ph type="sldNum" sz="quarter" idx="12"/>
          </p:nvPr>
        </p:nvSpPr>
        <p:spPr/>
        <p:txBody>
          <a:bodyPr/>
          <a:lstStyle/>
          <a:p>
            <a:fld id="{26C9AA52-17B6-4630-8841-3375D8E7DAA9}" type="slidenum">
              <a:rPr lang="en-US" smtClean="0"/>
              <a:pPr/>
              <a:t>20</a:t>
            </a:fld>
            <a:endParaRPr lang="en-US"/>
          </a:p>
        </p:txBody>
      </p:sp>
      <p:pic>
        <p:nvPicPr>
          <p:cNvPr id="7"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6286" y="2606627"/>
            <a:ext cx="6339114" cy="1938992"/>
          </a:xfrm>
          <a:prstGeom prst="rect">
            <a:avLst/>
          </a:prstGeom>
          <a:solidFill>
            <a:srgbClr val="A64C24"/>
          </a:solidFill>
        </p:spPr>
        <p:txBody>
          <a:bodyPr wrap="square" rtlCol="0">
            <a:spAutoFit/>
          </a:bodyPr>
          <a:lstStyle/>
          <a:p>
            <a:pPr marL="285750" indent="-285750">
              <a:spcBef>
                <a:spcPts val="600"/>
              </a:spcBef>
              <a:spcAft>
                <a:spcPts val="600"/>
              </a:spcAft>
              <a:buFont typeface="Wingdings" pitchFamily="2" charset="2"/>
              <a:buChar char="v"/>
            </a:pPr>
            <a:r>
              <a:rPr lang="en-US" sz="1600" dirty="0" err="1" smtClean="0">
                <a:solidFill>
                  <a:srgbClr val="E3A970"/>
                </a:solidFill>
                <a:latin typeface="+mj-lt"/>
              </a:rPr>
              <a:t>Sampark</a:t>
            </a:r>
            <a:r>
              <a:rPr lang="en-US" sz="1600" dirty="0" smtClean="0">
                <a:solidFill>
                  <a:srgbClr val="E3A970"/>
                </a:solidFill>
                <a:latin typeface="+mj-lt"/>
              </a:rPr>
              <a:t> </a:t>
            </a:r>
            <a:r>
              <a:rPr lang="en-US" sz="1600" dirty="0" err="1" smtClean="0">
                <a:solidFill>
                  <a:srgbClr val="E3A970"/>
                </a:solidFill>
                <a:latin typeface="+mj-lt"/>
              </a:rPr>
              <a:t>Samaj</a:t>
            </a:r>
            <a:r>
              <a:rPr lang="en-US" sz="1600" dirty="0" smtClean="0">
                <a:solidFill>
                  <a:srgbClr val="E3A970"/>
                </a:solidFill>
                <a:latin typeface="+mj-lt"/>
              </a:rPr>
              <a:t> </a:t>
            </a:r>
            <a:r>
              <a:rPr lang="en-US" sz="1600" dirty="0" err="1" smtClean="0">
                <a:solidFill>
                  <a:srgbClr val="E3A970"/>
                </a:solidFill>
                <a:latin typeface="+mj-lt"/>
              </a:rPr>
              <a:t>Seva</a:t>
            </a:r>
            <a:r>
              <a:rPr lang="en-US" sz="1600" dirty="0" smtClean="0">
                <a:solidFill>
                  <a:srgbClr val="E3A970"/>
                </a:solidFill>
                <a:latin typeface="+mj-lt"/>
              </a:rPr>
              <a:t> </a:t>
            </a:r>
            <a:r>
              <a:rPr lang="en-US" sz="1600" dirty="0" err="1" smtClean="0">
                <a:solidFill>
                  <a:srgbClr val="E3A970"/>
                </a:solidFill>
                <a:latin typeface="+mj-lt"/>
              </a:rPr>
              <a:t>Sansthan</a:t>
            </a:r>
            <a:r>
              <a:rPr lang="en-US" sz="1600" dirty="0" smtClean="0">
                <a:solidFill>
                  <a:srgbClr val="E3A970"/>
                </a:solidFill>
                <a:latin typeface="+mj-lt"/>
              </a:rPr>
              <a:t> – </a:t>
            </a:r>
            <a:r>
              <a:rPr lang="en-US" sz="1600" dirty="0">
                <a:solidFill>
                  <a:srgbClr val="E3A970"/>
                </a:solidFill>
                <a:latin typeface="+mj-lt"/>
              </a:rPr>
              <a:t>An Introduction</a:t>
            </a:r>
          </a:p>
          <a:p>
            <a:pPr marL="285750" indent="-285750">
              <a:spcBef>
                <a:spcPts val="600"/>
              </a:spcBef>
              <a:spcAft>
                <a:spcPts val="600"/>
              </a:spcAft>
              <a:buFont typeface="Wingdings" pitchFamily="2" charset="2"/>
              <a:buChar char="v"/>
            </a:pPr>
            <a:r>
              <a:rPr lang="en-US" sz="1600" dirty="0" err="1" smtClean="0">
                <a:solidFill>
                  <a:srgbClr val="E3A970"/>
                </a:solidFill>
                <a:latin typeface="+mj-lt"/>
              </a:rPr>
              <a:t>Programme</a:t>
            </a:r>
            <a:r>
              <a:rPr lang="en-US" sz="1600" dirty="0" smtClean="0">
                <a:solidFill>
                  <a:schemeClr val="bg1"/>
                </a:solidFill>
                <a:latin typeface="+mj-lt"/>
              </a:rPr>
              <a:t> </a:t>
            </a:r>
            <a:r>
              <a:rPr lang="en-US" sz="1600" dirty="0" smtClean="0">
                <a:solidFill>
                  <a:srgbClr val="E3A970"/>
                </a:solidFill>
                <a:latin typeface="+mj-lt"/>
              </a:rPr>
              <a:t>Coverage</a:t>
            </a:r>
            <a:endParaRPr lang="en-US" sz="1600" dirty="0">
              <a:solidFill>
                <a:srgbClr val="E3A970"/>
              </a:solidFill>
              <a:latin typeface="+mj-lt"/>
            </a:endParaRPr>
          </a:p>
          <a:p>
            <a:pPr marL="285750" indent="-285750">
              <a:spcBef>
                <a:spcPts val="600"/>
              </a:spcBef>
              <a:spcAft>
                <a:spcPts val="600"/>
              </a:spcAft>
              <a:buFont typeface="Wingdings" pitchFamily="2" charset="2"/>
              <a:buChar char="v"/>
            </a:pPr>
            <a:r>
              <a:rPr lang="en-US" sz="1600" dirty="0" smtClean="0">
                <a:solidFill>
                  <a:srgbClr val="E3A970"/>
                </a:solidFill>
                <a:latin typeface="+mj-lt"/>
              </a:rPr>
              <a:t>Key</a:t>
            </a:r>
            <a:r>
              <a:rPr lang="en-US" sz="1600" dirty="0" smtClean="0">
                <a:solidFill>
                  <a:schemeClr val="bg1"/>
                </a:solidFill>
                <a:latin typeface="+mj-lt"/>
              </a:rPr>
              <a:t> </a:t>
            </a:r>
            <a:r>
              <a:rPr lang="en-US" sz="1600" dirty="0" smtClean="0">
                <a:solidFill>
                  <a:srgbClr val="E3A970"/>
                </a:solidFill>
                <a:latin typeface="+mj-lt"/>
              </a:rPr>
              <a:t>Donors</a:t>
            </a:r>
          </a:p>
          <a:p>
            <a:pPr marL="285750" indent="-285750">
              <a:spcBef>
                <a:spcPts val="600"/>
              </a:spcBef>
              <a:spcAft>
                <a:spcPts val="600"/>
              </a:spcAft>
              <a:buFont typeface="Wingdings" pitchFamily="2" charset="2"/>
              <a:buChar char="v"/>
            </a:pPr>
            <a:r>
              <a:rPr lang="en-US" sz="1600" dirty="0">
                <a:solidFill>
                  <a:schemeClr val="bg1"/>
                </a:solidFill>
                <a:latin typeface="+mj-lt"/>
              </a:rPr>
              <a:t>A</a:t>
            </a:r>
            <a:r>
              <a:rPr lang="en-US" sz="1600" dirty="0" smtClean="0">
                <a:solidFill>
                  <a:schemeClr val="bg1"/>
                </a:solidFill>
                <a:latin typeface="+mj-lt"/>
              </a:rPr>
              <a:t>wards and Recognition</a:t>
            </a:r>
          </a:p>
          <a:p>
            <a:pPr marL="285750" indent="-285750">
              <a:spcBef>
                <a:spcPts val="600"/>
              </a:spcBef>
              <a:spcAft>
                <a:spcPts val="600"/>
              </a:spcAft>
              <a:buFont typeface="Wingdings" pitchFamily="2" charset="2"/>
              <a:buChar char="v"/>
            </a:pPr>
            <a:r>
              <a:rPr lang="en-US" sz="1600" dirty="0" smtClean="0">
                <a:solidFill>
                  <a:srgbClr val="E3A970"/>
                </a:solidFill>
                <a:latin typeface="+mj-lt"/>
              </a:rPr>
              <a:t>Key Results</a:t>
            </a:r>
            <a:endParaRPr lang="en-US" sz="1600" dirty="0">
              <a:solidFill>
                <a:srgbClr val="E3A970"/>
              </a:solidFill>
              <a:latin typeface="+mj-lt"/>
            </a:endParaRPr>
          </a:p>
        </p:txBody>
      </p:sp>
      <p:sp>
        <p:nvSpPr>
          <p:cNvPr id="4" name="Slide Number Placeholder 3"/>
          <p:cNvSpPr>
            <a:spLocks noGrp="1"/>
          </p:cNvSpPr>
          <p:nvPr>
            <p:ph type="sldNum" sz="quarter" idx="12"/>
          </p:nvPr>
        </p:nvSpPr>
        <p:spPr/>
        <p:txBody>
          <a:bodyPr/>
          <a:lstStyle/>
          <a:p>
            <a:fld id="{26C9AA52-17B6-4630-8841-3375D8E7DAA9}" type="slidenum">
              <a:rPr lang="en-US" smtClean="0"/>
              <a:pPr/>
              <a:t>21</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Awards &amp; Recognition</a:t>
            </a:r>
            <a:endParaRPr lang="en-US" sz="3200" dirty="0">
              <a:latin typeface="+mj-lt"/>
            </a:endParaRPr>
          </a:p>
        </p:txBody>
      </p:sp>
      <p:sp>
        <p:nvSpPr>
          <p:cNvPr id="8" name="TextBox 2"/>
          <p:cNvSpPr txBox="1">
            <a:spLocks noChangeArrowheads="1"/>
          </p:cNvSpPr>
          <p:nvPr/>
        </p:nvSpPr>
        <p:spPr bwMode="auto">
          <a:xfrm>
            <a:off x="714348" y="1547891"/>
            <a:ext cx="8286808" cy="4524315"/>
          </a:xfrm>
          <a:prstGeom prst="rect">
            <a:avLst/>
          </a:prstGeom>
          <a:noFill/>
          <a:ln w="9525">
            <a:noFill/>
            <a:miter lim="800000"/>
            <a:headEnd/>
            <a:tailEnd/>
          </a:ln>
        </p:spPr>
        <p:txBody>
          <a:bodyPr wrap="square">
            <a:spAutoFit/>
          </a:bodyPr>
          <a:lstStyle/>
          <a:p>
            <a:pPr>
              <a:buClr>
                <a:srgbClr val="92D050"/>
              </a:buClr>
              <a:buFont typeface="Wingdings" pitchFamily="2" charset="2"/>
              <a:buChar char="§"/>
            </a:pPr>
            <a:r>
              <a:rPr lang="en-US" dirty="0" smtClean="0">
                <a:solidFill>
                  <a:schemeClr val="tx2">
                    <a:lumMod val="75000"/>
                  </a:schemeClr>
                </a:solidFill>
              </a:rPr>
              <a:t>National Youth Award - 1988-89, Human Resource Development Ministry, New Delhi</a:t>
            </a:r>
          </a:p>
          <a:p>
            <a:pPr>
              <a:buClr>
                <a:srgbClr val="92D050"/>
              </a:buClr>
              <a:buFont typeface="Wingdings" pitchFamily="2" charset="2"/>
              <a:buChar char="§"/>
            </a:pPr>
            <a:endParaRPr lang="en-US" dirty="0" smtClean="0">
              <a:solidFill>
                <a:schemeClr val="tx2">
                  <a:lumMod val="75000"/>
                </a:schemeClr>
              </a:solidFill>
            </a:endParaRPr>
          </a:p>
          <a:p>
            <a:pPr>
              <a:buClr>
                <a:srgbClr val="92D050"/>
              </a:buClr>
              <a:buFont typeface="Wingdings" pitchFamily="2" charset="2"/>
              <a:buChar char="§"/>
            </a:pPr>
            <a:r>
              <a:rPr lang="en-US" dirty="0" smtClean="0">
                <a:solidFill>
                  <a:schemeClr val="tx2">
                    <a:lumMod val="75000"/>
                  </a:schemeClr>
                </a:solidFill>
              </a:rPr>
              <a:t> Certificate of Appreciation for Exemplary work in the area of Social Development - 1989-90, District Rural Development Agency, </a:t>
            </a:r>
            <a:r>
              <a:rPr lang="en-US" dirty="0" err="1" smtClean="0">
                <a:solidFill>
                  <a:schemeClr val="tx2">
                    <a:lumMod val="75000"/>
                  </a:schemeClr>
                </a:solidFill>
              </a:rPr>
              <a:t>Jhabua</a:t>
            </a:r>
            <a:r>
              <a:rPr lang="en-US" dirty="0" smtClean="0">
                <a:solidFill>
                  <a:schemeClr val="tx2">
                    <a:lumMod val="75000"/>
                  </a:schemeClr>
                </a:solidFill>
              </a:rPr>
              <a:t>.</a:t>
            </a:r>
          </a:p>
          <a:p>
            <a:pPr>
              <a:buClr>
                <a:srgbClr val="92D050"/>
              </a:buClr>
              <a:buFont typeface="Wingdings" pitchFamily="2" charset="2"/>
              <a:buChar char="§"/>
            </a:pPr>
            <a:endParaRPr lang="en-US" dirty="0" smtClean="0">
              <a:solidFill>
                <a:schemeClr val="tx2">
                  <a:lumMod val="75000"/>
                </a:schemeClr>
              </a:solidFill>
            </a:endParaRPr>
          </a:p>
          <a:p>
            <a:pPr>
              <a:buClr>
                <a:srgbClr val="92D050"/>
              </a:buClr>
              <a:buFont typeface="Wingdings" pitchFamily="2" charset="2"/>
              <a:buChar char="§"/>
            </a:pPr>
            <a:r>
              <a:rPr lang="en-US" dirty="0" smtClean="0">
                <a:solidFill>
                  <a:schemeClr val="tx2">
                    <a:lumMod val="75000"/>
                  </a:schemeClr>
                </a:solidFill>
              </a:rPr>
              <a:t> Ashok </a:t>
            </a:r>
            <a:r>
              <a:rPr lang="en-US" dirty="0" err="1" smtClean="0">
                <a:solidFill>
                  <a:schemeClr val="tx2">
                    <a:lumMod val="75000"/>
                  </a:schemeClr>
                </a:solidFill>
              </a:rPr>
              <a:t>Gondhia</a:t>
            </a:r>
            <a:r>
              <a:rPr lang="en-US" dirty="0" smtClean="0">
                <a:solidFill>
                  <a:schemeClr val="tx2">
                    <a:lumMod val="75000"/>
                  </a:schemeClr>
                </a:solidFill>
              </a:rPr>
              <a:t> Award – 2010, Young Men Gandhi Association, Rajkot, Gujarat</a:t>
            </a:r>
          </a:p>
          <a:p>
            <a:pPr>
              <a:buClr>
                <a:srgbClr val="92D050"/>
              </a:buClr>
              <a:buFont typeface="Wingdings" pitchFamily="2" charset="2"/>
              <a:buChar char="§"/>
            </a:pPr>
            <a:endParaRPr lang="en-US" dirty="0" smtClean="0">
              <a:solidFill>
                <a:schemeClr val="tx2">
                  <a:lumMod val="75000"/>
                </a:schemeClr>
              </a:solidFill>
            </a:endParaRPr>
          </a:p>
          <a:p>
            <a:pPr>
              <a:buClr>
                <a:srgbClr val="92D050"/>
              </a:buClr>
              <a:buFont typeface="Wingdings" pitchFamily="2" charset="2"/>
              <a:buChar char="§"/>
            </a:pPr>
            <a:r>
              <a:rPr lang="en-US" dirty="0" smtClean="0">
                <a:solidFill>
                  <a:schemeClr val="tx2">
                    <a:lumMod val="75000"/>
                  </a:schemeClr>
                </a:solidFill>
              </a:rPr>
              <a:t> </a:t>
            </a:r>
            <a:r>
              <a:rPr lang="en-US" dirty="0" err="1" smtClean="0">
                <a:solidFill>
                  <a:schemeClr val="tx2">
                    <a:lumMod val="75000"/>
                  </a:schemeClr>
                </a:solidFill>
              </a:rPr>
              <a:t>Champaben</a:t>
            </a:r>
            <a:r>
              <a:rPr lang="en-US" dirty="0" smtClean="0">
                <a:solidFill>
                  <a:schemeClr val="tx2">
                    <a:lumMod val="75000"/>
                  </a:schemeClr>
                </a:solidFill>
              </a:rPr>
              <a:t> </a:t>
            </a:r>
            <a:r>
              <a:rPr lang="en-US" dirty="0" err="1" smtClean="0">
                <a:solidFill>
                  <a:schemeClr val="tx2">
                    <a:lumMod val="75000"/>
                  </a:schemeClr>
                </a:solidFill>
              </a:rPr>
              <a:t>Gondhia</a:t>
            </a:r>
            <a:r>
              <a:rPr lang="en-US" dirty="0" smtClean="0">
                <a:solidFill>
                  <a:schemeClr val="tx2">
                    <a:lumMod val="75000"/>
                  </a:schemeClr>
                </a:solidFill>
              </a:rPr>
              <a:t> Award -2010, Young Men Gandhi Association, Rajkot, Gujarat.</a:t>
            </a:r>
          </a:p>
          <a:p>
            <a:pPr>
              <a:buClr>
                <a:srgbClr val="92D050"/>
              </a:buClr>
              <a:buFont typeface="Wingdings" pitchFamily="2" charset="2"/>
              <a:buChar char="§"/>
            </a:pPr>
            <a:endParaRPr lang="en-US" dirty="0" smtClean="0">
              <a:solidFill>
                <a:schemeClr val="tx2">
                  <a:lumMod val="75000"/>
                </a:schemeClr>
              </a:solidFill>
            </a:endParaRPr>
          </a:p>
          <a:p>
            <a:pPr>
              <a:buClr>
                <a:srgbClr val="92D050"/>
              </a:buClr>
              <a:buFont typeface="Wingdings" pitchFamily="2" charset="2"/>
              <a:buChar char="§"/>
            </a:pPr>
            <a:r>
              <a:rPr lang="en-US" dirty="0" smtClean="0">
                <a:solidFill>
                  <a:schemeClr val="tx2">
                    <a:lumMod val="75000"/>
                  </a:schemeClr>
                </a:solidFill>
              </a:rPr>
              <a:t> </a:t>
            </a:r>
            <a:r>
              <a:rPr lang="en-US" dirty="0" err="1" smtClean="0">
                <a:solidFill>
                  <a:schemeClr val="tx2">
                    <a:lumMod val="75000"/>
                  </a:schemeClr>
                </a:solidFill>
              </a:rPr>
              <a:t>Tarun</a:t>
            </a:r>
            <a:r>
              <a:rPr lang="en-US" dirty="0" smtClean="0">
                <a:solidFill>
                  <a:schemeClr val="tx2">
                    <a:lumMod val="75000"/>
                  </a:schemeClr>
                </a:solidFill>
              </a:rPr>
              <a:t> Bharat Environmental Protection Award -2013, National Water Community (</a:t>
            </a:r>
            <a:r>
              <a:rPr lang="en-US" dirty="0" err="1" smtClean="0">
                <a:solidFill>
                  <a:schemeClr val="tx2">
                    <a:lumMod val="75000"/>
                  </a:schemeClr>
                </a:solidFill>
              </a:rPr>
              <a:t>Tarun</a:t>
            </a:r>
            <a:r>
              <a:rPr lang="en-US" dirty="0" smtClean="0">
                <a:solidFill>
                  <a:schemeClr val="tx2">
                    <a:lumMod val="75000"/>
                  </a:schemeClr>
                </a:solidFill>
              </a:rPr>
              <a:t> Bharat </a:t>
            </a:r>
            <a:r>
              <a:rPr lang="en-US" dirty="0" err="1" smtClean="0">
                <a:solidFill>
                  <a:schemeClr val="tx2">
                    <a:lumMod val="75000"/>
                  </a:schemeClr>
                </a:solidFill>
              </a:rPr>
              <a:t>Sangh</a:t>
            </a:r>
            <a:r>
              <a:rPr lang="en-US" dirty="0" smtClean="0">
                <a:solidFill>
                  <a:schemeClr val="tx2">
                    <a:lumMod val="75000"/>
                  </a:schemeClr>
                </a:solidFill>
              </a:rPr>
              <a:t>) Rajasthan.</a:t>
            </a:r>
          </a:p>
          <a:p>
            <a:pPr>
              <a:buClr>
                <a:srgbClr val="92D050"/>
              </a:buClr>
              <a:buFont typeface="Wingdings" pitchFamily="2" charset="2"/>
              <a:buChar char="§"/>
            </a:pPr>
            <a:endParaRPr lang="en-US" dirty="0" smtClean="0">
              <a:solidFill>
                <a:schemeClr val="tx2">
                  <a:lumMod val="75000"/>
                </a:schemeClr>
              </a:solidFill>
            </a:endParaRPr>
          </a:p>
          <a:p>
            <a:pPr>
              <a:buClr>
                <a:srgbClr val="92D050"/>
              </a:buClr>
              <a:buFont typeface="Wingdings" pitchFamily="2" charset="2"/>
              <a:buChar char="§"/>
            </a:pPr>
            <a:r>
              <a:rPr lang="en-US" dirty="0" smtClean="0">
                <a:solidFill>
                  <a:schemeClr val="tx2">
                    <a:lumMod val="75000"/>
                  </a:schemeClr>
                </a:solidFill>
              </a:rPr>
              <a:t> Letter of Appreciation - 2017, </a:t>
            </a:r>
            <a:r>
              <a:rPr lang="en-US" dirty="0" err="1" smtClean="0">
                <a:solidFill>
                  <a:schemeClr val="tx2">
                    <a:lumMod val="75000"/>
                  </a:schemeClr>
                </a:solidFill>
              </a:rPr>
              <a:t>Anavil</a:t>
            </a:r>
            <a:r>
              <a:rPr lang="en-US" dirty="0" smtClean="0">
                <a:solidFill>
                  <a:schemeClr val="tx2">
                    <a:lumMod val="75000"/>
                  </a:schemeClr>
                </a:solidFill>
              </a:rPr>
              <a:t> Society </a:t>
            </a:r>
            <a:r>
              <a:rPr lang="en-US" dirty="0" err="1" smtClean="0">
                <a:solidFill>
                  <a:schemeClr val="tx2">
                    <a:lumMod val="75000"/>
                  </a:schemeClr>
                </a:solidFill>
              </a:rPr>
              <a:t>Navsari</a:t>
            </a:r>
            <a:r>
              <a:rPr lang="en-US" dirty="0" smtClean="0">
                <a:solidFill>
                  <a:schemeClr val="tx2">
                    <a:lumMod val="75000"/>
                  </a:schemeClr>
                </a:solidFill>
              </a:rPr>
              <a:t>, Gujarat.</a:t>
            </a:r>
          </a:p>
          <a:p>
            <a:pPr>
              <a:buClr>
                <a:srgbClr val="92D050"/>
              </a:buClr>
              <a:buFont typeface="Wingdings" pitchFamily="2" charset="2"/>
              <a:buChar char="§"/>
            </a:pPr>
            <a:endParaRPr lang="en-US" dirty="0" smtClean="0">
              <a:solidFill>
                <a:schemeClr val="tx2">
                  <a:lumMod val="75000"/>
                </a:schemeClr>
              </a:solidFill>
            </a:endParaRPr>
          </a:p>
          <a:p>
            <a:pPr>
              <a:buClr>
                <a:srgbClr val="92D050"/>
              </a:buClr>
              <a:buFont typeface="Wingdings" pitchFamily="2" charset="2"/>
              <a:buChar char="§"/>
            </a:pPr>
            <a:r>
              <a:rPr lang="en-US" dirty="0" smtClean="0">
                <a:solidFill>
                  <a:schemeClr val="tx2">
                    <a:lumMod val="75000"/>
                  </a:schemeClr>
                </a:solidFill>
              </a:rPr>
              <a:t> Appreciation Letter for promotion and Support to Nutrition campaign -2016-17 DM, </a:t>
            </a:r>
            <a:r>
              <a:rPr lang="en-US" dirty="0" err="1" smtClean="0">
                <a:solidFill>
                  <a:schemeClr val="tx2">
                    <a:lumMod val="75000"/>
                  </a:schemeClr>
                </a:solidFill>
              </a:rPr>
              <a:t>Jhabua</a:t>
            </a:r>
            <a:endParaRPr lang="en-IN" dirty="0">
              <a:solidFill>
                <a:schemeClr val="tx2">
                  <a:lumMod val="75000"/>
                </a:schemeClr>
              </a:solidFill>
              <a:latin typeface="Constantia" pitchFamily="18" charset="0"/>
            </a:endParaRPr>
          </a:p>
        </p:txBody>
      </p:sp>
      <p:sp>
        <p:nvSpPr>
          <p:cNvPr id="7" name="Slide Number Placeholder 6"/>
          <p:cNvSpPr>
            <a:spLocks noGrp="1"/>
          </p:cNvSpPr>
          <p:nvPr>
            <p:ph type="sldNum" sz="quarter" idx="12"/>
          </p:nvPr>
        </p:nvSpPr>
        <p:spPr/>
        <p:txBody>
          <a:bodyPr/>
          <a:lstStyle/>
          <a:p>
            <a:fld id="{26C9AA52-17B6-4630-8841-3375D8E7DAA9}" type="slidenum">
              <a:rPr lang="en-US" smtClean="0"/>
              <a:pPr/>
              <a:t>22</a:t>
            </a:fld>
            <a:endParaRPr lang="en-US"/>
          </a:p>
        </p:txBody>
      </p:sp>
      <p:pic>
        <p:nvPicPr>
          <p:cNvPr id="9" name="Picture 2" descr="SAMPARK MP"/>
          <p:cNvPicPr>
            <a:picLocks noChangeAspect="1" noChangeArrowheads="1"/>
          </p:cNvPicPr>
          <p:nvPr/>
        </p:nvPicPr>
        <p:blipFill>
          <a:blip r:embed="rId3" cstate="screen"/>
          <a:srcRect/>
          <a:stretch>
            <a:fillRect/>
          </a:stretch>
        </p:blipFill>
        <p:spPr bwMode="auto">
          <a:xfrm>
            <a:off x="-31" y="5929330"/>
            <a:ext cx="928694" cy="9286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76286" y="2606627"/>
            <a:ext cx="6339114" cy="1938992"/>
          </a:xfrm>
          <a:prstGeom prst="rect">
            <a:avLst/>
          </a:prstGeom>
          <a:solidFill>
            <a:srgbClr val="A64C24"/>
          </a:solidFill>
        </p:spPr>
        <p:txBody>
          <a:bodyPr wrap="square" rtlCol="0">
            <a:spAutoFit/>
          </a:bodyPr>
          <a:lstStyle/>
          <a:p>
            <a:pPr marL="285750" indent="-285750">
              <a:spcBef>
                <a:spcPts val="600"/>
              </a:spcBef>
              <a:spcAft>
                <a:spcPts val="600"/>
              </a:spcAft>
              <a:buFont typeface="Wingdings" pitchFamily="2" charset="2"/>
              <a:buChar char="v"/>
            </a:pPr>
            <a:r>
              <a:rPr lang="en-US" sz="1600" dirty="0" err="1" smtClean="0">
                <a:solidFill>
                  <a:srgbClr val="E3A970"/>
                </a:solidFill>
                <a:latin typeface="+mj-lt"/>
              </a:rPr>
              <a:t>Sampark</a:t>
            </a:r>
            <a:r>
              <a:rPr lang="en-US" sz="1600" dirty="0" smtClean="0">
                <a:solidFill>
                  <a:srgbClr val="E3A970"/>
                </a:solidFill>
                <a:latin typeface="+mj-lt"/>
              </a:rPr>
              <a:t> </a:t>
            </a:r>
            <a:r>
              <a:rPr lang="en-US" sz="1600" dirty="0" err="1" smtClean="0">
                <a:solidFill>
                  <a:srgbClr val="E3A970"/>
                </a:solidFill>
                <a:latin typeface="+mj-lt"/>
              </a:rPr>
              <a:t>Samaj</a:t>
            </a:r>
            <a:r>
              <a:rPr lang="en-US" sz="1600" dirty="0" smtClean="0">
                <a:solidFill>
                  <a:srgbClr val="E3A970"/>
                </a:solidFill>
                <a:latin typeface="+mj-lt"/>
              </a:rPr>
              <a:t> </a:t>
            </a:r>
            <a:r>
              <a:rPr lang="en-US" sz="1600" dirty="0" err="1" smtClean="0">
                <a:solidFill>
                  <a:srgbClr val="E3A970"/>
                </a:solidFill>
                <a:latin typeface="+mj-lt"/>
              </a:rPr>
              <a:t>Seva</a:t>
            </a:r>
            <a:r>
              <a:rPr lang="en-US" sz="1600" dirty="0" smtClean="0">
                <a:solidFill>
                  <a:srgbClr val="E3A970"/>
                </a:solidFill>
                <a:latin typeface="+mj-lt"/>
              </a:rPr>
              <a:t> </a:t>
            </a:r>
            <a:r>
              <a:rPr lang="en-US" sz="1600" dirty="0" err="1" smtClean="0">
                <a:solidFill>
                  <a:srgbClr val="E3A970"/>
                </a:solidFill>
                <a:latin typeface="+mj-lt"/>
              </a:rPr>
              <a:t>Sansthan</a:t>
            </a:r>
            <a:r>
              <a:rPr lang="en-US" sz="1600" dirty="0" smtClean="0">
                <a:solidFill>
                  <a:srgbClr val="E3A970"/>
                </a:solidFill>
                <a:latin typeface="+mj-lt"/>
              </a:rPr>
              <a:t> – </a:t>
            </a:r>
            <a:r>
              <a:rPr lang="en-US" sz="1600" dirty="0">
                <a:solidFill>
                  <a:srgbClr val="E3A970"/>
                </a:solidFill>
                <a:latin typeface="+mj-lt"/>
              </a:rPr>
              <a:t>An Introduction</a:t>
            </a:r>
          </a:p>
          <a:p>
            <a:pPr marL="285750" indent="-285750">
              <a:spcBef>
                <a:spcPts val="600"/>
              </a:spcBef>
              <a:spcAft>
                <a:spcPts val="600"/>
              </a:spcAft>
              <a:buFont typeface="Wingdings" pitchFamily="2" charset="2"/>
              <a:buChar char="v"/>
            </a:pPr>
            <a:r>
              <a:rPr lang="en-US" sz="1600" dirty="0" err="1" smtClean="0">
                <a:solidFill>
                  <a:srgbClr val="E3A970"/>
                </a:solidFill>
                <a:latin typeface="+mj-lt"/>
              </a:rPr>
              <a:t>Programme</a:t>
            </a:r>
            <a:r>
              <a:rPr lang="en-US" sz="1600" dirty="0" smtClean="0">
                <a:solidFill>
                  <a:schemeClr val="bg1"/>
                </a:solidFill>
                <a:latin typeface="+mj-lt"/>
              </a:rPr>
              <a:t> </a:t>
            </a:r>
            <a:r>
              <a:rPr lang="en-US" sz="1600" dirty="0" smtClean="0">
                <a:solidFill>
                  <a:srgbClr val="E3A970"/>
                </a:solidFill>
                <a:latin typeface="+mj-lt"/>
              </a:rPr>
              <a:t>Coverage</a:t>
            </a:r>
            <a:endParaRPr lang="en-US" sz="1600" dirty="0">
              <a:solidFill>
                <a:srgbClr val="E3A970"/>
              </a:solidFill>
              <a:latin typeface="+mj-lt"/>
            </a:endParaRPr>
          </a:p>
          <a:p>
            <a:pPr marL="285750" indent="-285750">
              <a:spcBef>
                <a:spcPts val="600"/>
              </a:spcBef>
              <a:spcAft>
                <a:spcPts val="600"/>
              </a:spcAft>
              <a:buFont typeface="Wingdings" pitchFamily="2" charset="2"/>
              <a:buChar char="v"/>
            </a:pPr>
            <a:r>
              <a:rPr lang="en-US" sz="1600" dirty="0" smtClean="0">
                <a:solidFill>
                  <a:srgbClr val="E3A970"/>
                </a:solidFill>
                <a:latin typeface="+mj-lt"/>
              </a:rPr>
              <a:t>Key</a:t>
            </a:r>
            <a:r>
              <a:rPr lang="en-US" sz="1600" dirty="0" smtClean="0">
                <a:solidFill>
                  <a:schemeClr val="bg1"/>
                </a:solidFill>
                <a:latin typeface="+mj-lt"/>
              </a:rPr>
              <a:t> </a:t>
            </a:r>
            <a:r>
              <a:rPr lang="en-US" sz="1600" dirty="0" smtClean="0">
                <a:solidFill>
                  <a:srgbClr val="E3A970"/>
                </a:solidFill>
                <a:latin typeface="+mj-lt"/>
              </a:rPr>
              <a:t>Donors</a:t>
            </a:r>
          </a:p>
          <a:p>
            <a:pPr marL="285750" indent="-285750">
              <a:spcBef>
                <a:spcPts val="600"/>
              </a:spcBef>
              <a:spcAft>
                <a:spcPts val="600"/>
              </a:spcAft>
              <a:buFont typeface="Wingdings" pitchFamily="2" charset="2"/>
              <a:buChar char="v"/>
            </a:pPr>
            <a:r>
              <a:rPr lang="en-US" sz="1600" dirty="0">
                <a:solidFill>
                  <a:srgbClr val="E3A970"/>
                </a:solidFill>
                <a:latin typeface="+mj-lt"/>
              </a:rPr>
              <a:t>A</a:t>
            </a:r>
            <a:r>
              <a:rPr lang="en-US" sz="1600" dirty="0" smtClean="0">
                <a:solidFill>
                  <a:srgbClr val="E3A970"/>
                </a:solidFill>
                <a:latin typeface="+mj-lt"/>
              </a:rPr>
              <a:t>wards</a:t>
            </a:r>
            <a:r>
              <a:rPr lang="en-US" sz="1600" dirty="0" smtClean="0">
                <a:solidFill>
                  <a:schemeClr val="bg1"/>
                </a:solidFill>
                <a:latin typeface="+mj-lt"/>
              </a:rPr>
              <a:t> </a:t>
            </a:r>
            <a:r>
              <a:rPr lang="en-US" sz="1600" dirty="0" smtClean="0">
                <a:solidFill>
                  <a:srgbClr val="E3A970"/>
                </a:solidFill>
                <a:latin typeface="+mj-lt"/>
              </a:rPr>
              <a:t>and</a:t>
            </a:r>
            <a:r>
              <a:rPr lang="en-US" sz="1600" dirty="0" smtClean="0">
                <a:solidFill>
                  <a:schemeClr val="bg1"/>
                </a:solidFill>
                <a:latin typeface="+mj-lt"/>
              </a:rPr>
              <a:t> </a:t>
            </a:r>
            <a:r>
              <a:rPr lang="en-US" sz="1600" dirty="0" smtClean="0">
                <a:solidFill>
                  <a:srgbClr val="E3A970"/>
                </a:solidFill>
                <a:latin typeface="+mj-lt"/>
              </a:rPr>
              <a:t>Recognition</a:t>
            </a:r>
          </a:p>
          <a:p>
            <a:pPr marL="285750" indent="-285750">
              <a:spcBef>
                <a:spcPts val="600"/>
              </a:spcBef>
              <a:spcAft>
                <a:spcPts val="600"/>
              </a:spcAft>
              <a:buFont typeface="Wingdings" pitchFamily="2" charset="2"/>
              <a:buChar char="v"/>
            </a:pPr>
            <a:r>
              <a:rPr lang="en-US" sz="1600" dirty="0" smtClean="0">
                <a:solidFill>
                  <a:schemeClr val="bg1"/>
                </a:solidFill>
                <a:latin typeface="+mj-lt"/>
              </a:rPr>
              <a:t>Key Results</a:t>
            </a:r>
            <a:endParaRPr lang="en-US" sz="1600" dirty="0">
              <a:solidFill>
                <a:schemeClr val="bg1"/>
              </a:solidFill>
              <a:latin typeface="+mj-lt"/>
            </a:endParaRPr>
          </a:p>
        </p:txBody>
      </p:sp>
      <p:sp>
        <p:nvSpPr>
          <p:cNvPr id="4" name="Slide Number Placeholder 3"/>
          <p:cNvSpPr>
            <a:spLocks noGrp="1"/>
          </p:cNvSpPr>
          <p:nvPr>
            <p:ph type="sldNum" sz="quarter" idx="12"/>
          </p:nvPr>
        </p:nvSpPr>
        <p:spPr/>
        <p:txBody>
          <a:bodyPr/>
          <a:lstStyle/>
          <a:p>
            <a:fld id="{26C9AA52-17B6-4630-8841-3375D8E7DAA9}" type="slidenum">
              <a:rPr lang="en-US" smtClean="0"/>
              <a:pPr/>
              <a:t>23</a:t>
            </a:fld>
            <a:endParaRPr lang="en-US"/>
          </a:p>
        </p:txBody>
      </p:sp>
      <p:pic>
        <p:nvPicPr>
          <p:cNvPr id="5"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sz="half" idx="1"/>
          </p:nvPr>
        </p:nvSpPr>
        <p:spPr>
          <a:xfrm>
            <a:off x="71438" y="857232"/>
            <a:ext cx="6072198" cy="3643338"/>
          </a:xfrm>
        </p:spPr>
        <p:txBody>
          <a:bodyPr>
            <a:noAutofit/>
          </a:bodyPr>
          <a:lstStyle/>
          <a:p>
            <a:pPr algn="just">
              <a:buClr>
                <a:srgbClr val="92D050"/>
              </a:buClr>
              <a:buFont typeface="Wingdings" pitchFamily="2" charset="2"/>
              <a:buChar char="§"/>
            </a:pPr>
            <a:r>
              <a:rPr lang="en-US" sz="2000" dirty="0" smtClean="0">
                <a:solidFill>
                  <a:schemeClr val="tx2">
                    <a:lumMod val="75000"/>
                  </a:schemeClr>
                </a:solidFill>
                <a:ea typeface="MS PGothic" pitchFamily="34" charset="-128"/>
              </a:rPr>
              <a:t>Deepening of 148 </a:t>
            </a:r>
            <a:r>
              <a:rPr lang="en-US" sz="2000" dirty="0" err="1" smtClean="0">
                <a:solidFill>
                  <a:schemeClr val="tx2">
                    <a:lumMod val="75000"/>
                  </a:schemeClr>
                </a:solidFill>
                <a:ea typeface="MS PGothic" pitchFamily="34" charset="-128"/>
              </a:rPr>
              <a:t>dugwells</a:t>
            </a:r>
            <a:r>
              <a:rPr lang="en-US" sz="2000" dirty="0" smtClean="0">
                <a:solidFill>
                  <a:schemeClr val="tx2">
                    <a:lumMod val="75000"/>
                  </a:schemeClr>
                </a:solidFill>
                <a:ea typeface="MS PGothic" pitchFamily="34" charset="-128"/>
              </a:rPr>
              <a:t>, deepening of 10 percolation tanks, installation of 10 </a:t>
            </a:r>
            <a:r>
              <a:rPr lang="en-US" sz="2000" dirty="0" err="1" smtClean="0">
                <a:solidFill>
                  <a:schemeClr val="tx2">
                    <a:lumMod val="75000"/>
                  </a:schemeClr>
                </a:solidFill>
                <a:ea typeface="MS PGothic" pitchFamily="34" charset="-128"/>
              </a:rPr>
              <a:t>tubewells</a:t>
            </a:r>
            <a:r>
              <a:rPr lang="en-US" sz="2000" dirty="0" smtClean="0">
                <a:solidFill>
                  <a:schemeClr val="tx2">
                    <a:lumMod val="75000"/>
                  </a:schemeClr>
                </a:solidFill>
                <a:ea typeface="MS PGothic" pitchFamily="34" charset="-128"/>
              </a:rPr>
              <a:t> and the testing of water have improved availability of potable drinking water for a population of 40,000 in </a:t>
            </a:r>
            <a:r>
              <a:rPr lang="en-US" sz="2000" dirty="0" err="1" smtClean="0">
                <a:solidFill>
                  <a:schemeClr val="tx2">
                    <a:lumMod val="75000"/>
                  </a:schemeClr>
                </a:solidFill>
                <a:ea typeface="MS PGothic" pitchFamily="34" charset="-128"/>
              </a:rPr>
              <a:t>Jhabua</a:t>
            </a:r>
            <a:r>
              <a:rPr lang="en-US" sz="2000" dirty="0" smtClean="0">
                <a:solidFill>
                  <a:schemeClr val="tx2">
                    <a:lumMod val="75000"/>
                  </a:schemeClr>
                </a:solidFill>
                <a:ea typeface="MS PGothic" pitchFamily="34" charset="-128"/>
              </a:rPr>
              <a:t> District</a:t>
            </a:r>
          </a:p>
          <a:p>
            <a:pPr algn="just">
              <a:buClr>
                <a:srgbClr val="92D050"/>
              </a:buClr>
              <a:buFont typeface="Wingdings" pitchFamily="2" charset="2"/>
              <a:buChar char="§"/>
            </a:pPr>
            <a:endParaRPr lang="en-US" sz="2000" dirty="0" smtClean="0">
              <a:solidFill>
                <a:schemeClr val="tx2">
                  <a:lumMod val="75000"/>
                </a:schemeClr>
              </a:solidFill>
              <a:ea typeface="MS PGothic" pitchFamily="34" charset="-128"/>
            </a:endParaRPr>
          </a:p>
          <a:p>
            <a:pPr algn="just">
              <a:buClr>
                <a:srgbClr val="92D050"/>
              </a:buClr>
              <a:buFont typeface="Wingdings" pitchFamily="2" charset="2"/>
              <a:buChar char="§"/>
            </a:pPr>
            <a:r>
              <a:rPr lang="en-US" sz="2000" dirty="0" smtClean="0">
                <a:solidFill>
                  <a:schemeClr val="tx2">
                    <a:lumMod val="75000"/>
                  </a:schemeClr>
                </a:solidFill>
                <a:ea typeface="MS PGothic" pitchFamily="34" charset="-128"/>
              </a:rPr>
              <a:t>Construction of 13 </a:t>
            </a:r>
            <a:r>
              <a:rPr lang="en-US" sz="2000" dirty="0" err="1" smtClean="0">
                <a:solidFill>
                  <a:schemeClr val="tx2">
                    <a:lumMod val="75000"/>
                  </a:schemeClr>
                </a:solidFill>
                <a:ea typeface="MS PGothic" pitchFamily="34" charset="-128"/>
              </a:rPr>
              <a:t>checkdams</a:t>
            </a:r>
            <a:r>
              <a:rPr lang="en-US" sz="2000" dirty="0" smtClean="0">
                <a:solidFill>
                  <a:schemeClr val="tx2">
                    <a:lumMod val="75000"/>
                  </a:schemeClr>
                </a:solidFill>
                <a:ea typeface="MS PGothic" pitchFamily="34" charset="-128"/>
              </a:rPr>
              <a:t>, 292 dugouts, 1449 Gully plugs, 6315 </a:t>
            </a:r>
            <a:r>
              <a:rPr lang="en-US" sz="2000" dirty="0" err="1" smtClean="0">
                <a:solidFill>
                  <a:schemeClr val="tx2">
                    <a:lumMod val="75000"/>
                  </a:schemeClr>
                </a:solidFill>
                <a:ea typeface="MS PGothic" pitchFamily="34" charset="-128"/>
              </a:rPr>
              <a:t>metres</a:t>
            </a:r>
            <a:r>
              <a:rPr lang="en-US" sz="2000" dirty="0" smtClean="0">
                <a:solidFill>
                  <a:schemeClr val="tx2">
                    <a:lumMod val="75000"/>
                  </a:schemeClr>
                </a:solidFill>
                <a:ea typeface="MS PGothic" pitchFamily="34" charset="-128"/>
              </a:rPr>
              <a:t> of contour trenches, 1782 hectares of field bunds and the recharge of 552 </a:t>
            </a:r>
            <a:r>
              <a:rPr lang="en-US" sz="2000" dirty="0" err="1" smtClean="0">
                <a:solidFill>
                  <a:schemeClr val="tx2">
                    <a:lumMod val="75000"/>
                  </a:schemeClr>
                </a:solidFill>
                <a:ea typeface="MS PGothic" pitchFamily="34" charset="-128"/>
              </a:rPr>
              <a:t>dugwells</a:t>
            </a:r>
            <a:r>
              <a:rPr lang="en-US" sz="2000" dirty="0" smtClean="0">
                <a:solidFill>
                  <a:schemeClr val="tx2">
                    <a:lumMod val="75000"/>
                  </a:schemeClr>
                </a:solidFill>
                <a:ea typeface="MS PGothic" pitchFamily="34" charset="-128"/>
              </a:rPr>
              <a:t> resulted in 4000 hectares of land being irrigated benefiting 15,500 people. </a:t>
            </a:r>
          </a:p>
          <a:p>
            <a:pPr>
              <a:buClr>
                <a:srgbClr val="92D050"/>
              </a:buClr>
              <a:buFont typeface="Wingdings" pitchFamily="2" charset="2"/>
              <a:buChar char="§"/>
            </a:pPr>
            <a:endParaRPr lang="en-US" sz="2000" dirty="0" smtClean="0">
              <a:solidFill>
                <a:schemeClr val="tx2">
                  <a:lumMod val="75000"/>
                </a:schemeClr>
              </a:solidFill>
              <a:ea typeface="MS PGothic" pitchFamily="34" charset="-128"/>
            </a:endParaRPr>
          </a:p>
          <a:p>
            <a:pPr algn="just">
              <a:buClr>
                <a:srgbClr val="92D050"/>
              </a:buClr>
              <a:buFont typeface="Wingdings" pitchFamily="2" charset="2"/>
              <a:buChar char="§"/>
            </a:pPr>
            <a:r>
              <a:rPr lang="en-US" sz="2000" dirty="0" smtClean="0">
                <a:solidFill>
                  <a:schemeClr val="tx2">
                    <a:lumMod val="75000"/>
                  </a:schemeClr>
                </a:solidFill>
                <a:ea typeface="MS PGothic" pitchFamily="34" charset="-128"/>
              </a:rPr>
              <a:t>Fertile Silt from percolation tanks has been dugout and spread on 5000 hectares of land making it more productive.</a:t>
            </a:r>
            <a:endParaRPr lang="en-IN" sz="2000" dirty="0" smtClean="0">
              <a:solidFill>
                <a:schemeClr val="tx2">
                  <a:lumMod val="75000"/>
                </a:schemeClr>
              </a:solidFill>
              <a:ea typeface="MS PGothic" pitchFamily="34" charset="-128"/>
            </a:endParaRPr>
          </a:p>
        </p:txBody>
      </p:sp>
      <p:sp>
        <p:nvSpPr>
          <p:cNvPr id="24579" name="AutoShape 4" descr="data:image/jpeg;base64,/9j/4AAQSkZJRgABAQAAAQABAAD/2wBDAAkGBwgHBgkIBwgKCgkLDRYPDQwMDRsUFRAWIB0iIiAdHx8kKDQsJCYxJx8fLT0tMTU3Ojo6Iys/RD84QzQ5Ojf/2wBDAQoKCg0MDRoPDxo3JR8lNzc3Nzc3Nzc3Nzc3Nzc3Nzc3Nzc3Nzc3Nzc3Nzc3Nzc3Nzc3Nzc3Nzc3Nzc3Nzc3Nzf/wAARCABcAHoDASIAAhEBAxEB/8QAGwAAAwEBAQEBAAAAAAAAAAAABAUGAwIBAAf/xAA8EAACAQIFAgMFBQYFBQAAAAABAgMEEQAFEiExE0EiUWEGFHGBkSMyobHwFUJSwdHhJDNicvEWU1SCwv/EABkBAAMBAQEAAAAAAAAAAAAAAAECAwQABf/EACIRAAICAgIDAQADAAAAAAAAAAABAhEDIRIxIkFRMgQTQv/aAAwDAQACEQMRAD8ASy0k0v2FKEaAqFPg3W3n8R3vfbEDWTGlriaZ1NpSQFQeEqdrH6cH88foaPRe7mSmzB4ptmEy7hu+6seNxsN7Yl8z05lKTLIOTYILA77sATvvfjGD+PJpuzFhdPZh7O1sq1TJCPEz63BN2Zje5v8AA2xX1kzqiFn6b28JRytgbmxBG3BG4/PEPlVIwjkIdYyG2DEjULcA+Z3xWSKKvKZIqWZaqSAh0DG3HIufiecDPFc7Fypc9AskM4rB97xjUy6dKE+ltvp5Y1kq9fusahSyWQDXYtdye3GxA+WPYaUROXEqOyEXDMHIvsd+Qd7Y2mWnM8M3uOlGIIkAC2JPffy7emE0Kn6N8pzZaethDkLqKtqI2JsRzyMDzuKiR90KRtKyck28G2/kFx2wpzGYTo1AalsPFt4tIPHbtgaKJkSUa7hkIAe2q5IO5+WAqGhJdBeVTLJX9blEhBI2Nyrg3thhTVLrLX02lWEa1EfkQbMDv8RhbHRPS0etZYg4i0yEnZhcmw8+fTC+WtqI5ZHB8UhLN3NyLn8zgfp6Gck3o5qfs6aQzm4tuEa5YnjCYQTTSmeG4AQNu9ifp3/tg5swSRrSNq32NuLdjftgymnjiglmiaOJ7gRyOeABbYdrb/XFouUV0BNpdE1nlXUzENU6i37uo3sP5YHyirNLKzwxr7zb7OV7Hpm3IB2v69sE57PT1Ekxgk6rar9UAgG/f5+eFlHATUoJJVhU3vIT90Y1R/OzTFLiNV9o85jSWnmqnDh7M7gal7Gx9fP+uOW/bErGQtKxc6tXRG9+/GH1FDTRfb0tHHI0iXFXXG5a37wHA+QO3xxhJLeRi2YQKSTdbMben3sTc/iIue/FDumqYKmncSSIxVNQkENri1wNvzPF/XExFU66qU7qQCxcHgj4cb/ljPK+tSJK6S2K2Bs3HPI7Y5oo6meQRQQxmaZygXUQwBO9/I2P07Y6OPjYViUW3ZS0GXJWZNCsv3xGzqdBumok2BG5txue3O+NIMtWmo5ZoZaiOWM6295QRhhfxW73+fftjTMMxy32fp0oI4KjMplTSzpKYkB4JDC5Jtt/O22PMihp8yoaq4qXppY2VaaZy1mvewI3tcWvYH1xGSl+m9EZNvyfRrlEpqKkTqrLTtGN2cld+ACSNXJ+VsbVeVU9QWo+v7ouvw9Jhubd7jcG3xwZTZXUIqNFCYIVJW8qaQoHGn+u5/lp+zqXLneuQJ1mDNK/UbV5k2K779vjiLl5X0IpW9CWopDSTrl09fKxZS1NITZgvG7E+Ztf1FsZQ0dTRSu9TLSyU8h1qqSHsQbEW34I9D25GMs9knr6d5aVWlnjJid0uQoYjxKANuBvyL8jA1KvUK0lS7L0JnXpMliWL7EG3z4Px8rqL47ZdR8bsaTZjDDOXdrkjZTawPe4O/Hfa/OE9ZE+qSdBp6smkXIIU+nlscD5nl9ZFO0opZIFQAKzjZh6kE4I97rHpgiEywgsJBGVNmB3Xj4WP5bYMYJbico6tA3uiq0C2VyvgVCpOpie/PH6vgfMI5JqlxVyeFdii2VV2228vXBEhZm6kdwgF11D/L59PT5eeMo6ecqZikgKnVqdStyfK+/5Yda2w9bYqn13ZI1OwuANyR2OBqKrFNJrCXkFtBbcIfO3n5eWHE0k0fjsrre5Kg34H8rfhiem2nkIO2okbW7+WLQdotDa2NMxqZCwmkZpmYDxM5tf9A7Y9WppSoPu8x2/8hsfe7RVeXp0ZJGnDjWhHhUb+LYXx4MqYAD32MW7aW/pjtUFRtD2XNcmo6dqcUckk4QhpCguNuDqP4D/AI4yuekSnmqaGZo2jjtJBIbspPdT3U/UY2z2GmrZqeKlhjFQAZCUt9oFtsW+F+2wHpj3IfYuXMKhpTUGmy6xtLJGS73sSoXbgbX4+O+J1HiRfFx2KT9pKrzXBWwBQXJ+A799vTFTkFRUQRCR4xToV/f2YKNuB52/Ly2Y5xQU3s68UwQVFIw0hwulwf8AV57Dtb8bjnMs+yeqy/oCb7RwVgqI2AMbd9+w/D6YnJ8lVaJN81VaDffozpjnqxD4hw5DsL2FlFzYnvtf07E0z5TI6dRoZJjcF+ghLHyJJY/O+JzLPZ2kkjIWcpKdxLMpYE8XJvt8cMaPJ6JpHoa/L4KeVbkCEcj+JSOx3/nY8TpejoqFfTWukyKll6AkFJUo1jG1P3/2gj6jf44RT0xapSakki8Y09eLUxBuOQwDA3tsefPDuq9jyjtU5fUe+uBbpVJJYeilr+fG/POEGSUckVXUpWIlHHcyzRORpjI8/rgqkrTOS43JBfsosVZ7RQ0UrEURBebVGF6o2GkW4BOk3/3W2Ix37R50kdFSU0AFM0SSh1jsFIY7JYA7KLAC23pc41p6ZHqYjRSBXYECbuV3PhI+Rve+FeZ0kawwMWDXU6e3J8vrz54rGSrQ/JWbz0EVBFBrdZYjEjrouQSRcG/lxscKq+vWRiI1UqbbseR5AfXgYr4hFSZFQRGPqnrAuzcsCVLetvEdvhiMyuiiMHvEkUmoSGMWbULDkm/Hww08f+mBJN2zJtNORNJANbIFTVw9ubrvfkfXCKv0Szu6IoeQ30x7D5dvXFHmkbTt1Yo4VQ2UASqxH/qCCPS/5YWrEqyAyAM1rBlH632wYui2NmeTTtHHPAHYakJZFtvt3PoB288ZtXxBiEeXQD4f8Op2+OrHDbNqhcjqXAfjw9/lhYTubE29MUSTLltl9HHXOtTojljicoY9RW5t2PF7dja9r740zOes9n4zJlzyCNrgytYhR/Dtte4+d79sJ8tqxIrSuYwyxHX+6Tve/qbjFRl2YRJUQ0WZpdKhGAvZlYixMZ5ubMDxvta5Ixnkpqf1fDI1JT1tCWPPc3z6mGXQS6ozs0SxrwN7nYkfEW58uGns97OCeQxSxKf4hwdu4OEOe5bHkOdWpH6lFUR9SNGNwVJIKt52I/LH6LlGb5DDDDG88zPYeJhYH1JHb9cY7JVeIMy0uIhzCgzD2bq1SComakYaom13X4EHa/6GDJ5hm9LFJVLo91NjIDYx3ta/8IP044vvQ+0y0NZlLxLXQDWVMTC46cgNxufPj1xO5D7RU1FFFDXRmpchlZkTxAb7ED73HHPzOJJNrRJRbDKX3qmVajL3kq4wLrF1Cbj4HY3H4j6cZstJnsDTASU0+yGQrdQ3kV/C4vbvgQPAmZTtklSZYy3+WhuNxtbt2O3bBtVUrWuZnCRzCMrNHpI1EfHg+mBJOLspVIDyFCs8UblbxaxoG5A0keu21798CVw61IPH01jgLXGzE7bcb4a5GBXZ5BTJYRAN1JLnVwb/AD3AGBc3oYIlj91ZmilQLGH+94gttR+eNeGDa5MV23Zaf9L5WuTxTS5jUoIo0mkOlSdwNh87YgfZyGOOor5Jaer/AGSWaRaqbUo5OwFwp45Hz7YtIXlq8mmgJOmaCFQ2oAGxW/4Ym6+DL8j/AMItFJLIy65JJERtW1tXyHHlhs8opUhr1onc2loZFaKgjNPTW4Kl2O/JLG9+MIpyyppJLNe4kdQu3be5F/n2w4zaoamBNPHMZmUeN4yGQW3sLd/P42wiqI3heRahHB0WAZt9+9vpscJBaK499ATCoWFQ8XhDEB7eEX3tceuMjBJc3VPkcM0pldEkkSQkIGU8rwNjf1vj00tJc6q2gVu6nVt6fdxTkWbrsJy+COOhRyWDWYpIAVdLEB+OdJIYd8GZzKkGWqk8bRtdHiWJyphk5sPQXNvQgfug4ew+6tlskxgpiVdtMzLYi/3QGJ5F7bD8DbALzQVEsTJEr0zADXoF0kOxNu3I2YHEHk3ZleR8troRT9SqrYHrbLTuLRuoDDTfaw9CdxyMOqHLUFaaaQdIW6kZja6uBzzv3HrjShy2OkppqdyZomm60YUjwqbWPNwfUfzxrTSoI4ywaTota5axHNviP1tiWTK6qImSevEoH6NbRpRTadBXeXpqz7eR7Yn6rIInnZ6esKR3JtIur8RwPlg2WtdG6Y0sDGVU3sxH9eMDSVJqBAseoKQNQUbMR+6Rx2xljLKvZBTyLph2WZdLFElpIvCxJ6cv3j6C1h5bn6Y0rNMaGNRoPhupvexJsbX3O/8AfAsFZNBSARJrkYkgEfh8fLG0NdUsViqXEsAN2iaNSrfUbX8/jh1kn3LaCssvZ37MyPLnMcijSEJFvS3bzx9UF/cqckXVAHBP+lb/APyMNMhpIaWs97jj92pFUvKs7XCgAnUpuSduxN8Z5pTCXK0qKdkkhlBWOVRs1iQRY49jA4yxriXjTVo0paxxk0kcRN0pUNtItYW+vzxISZrWVs0dGrurMbWUkE8bCxG398VVBTzLBUIy6SaQ7YgswSWCoNQvgKMbEX77HAyYV37GhFMJ9oJ0i6cPvkizRkjRHYqSDbki9/XCVlaotMzW33AN774Iq4/eRrJuFFw1tNza/wCX54UdWWMF0BBZRc/KxxNItCNIZpLLTM3TddB2CMLj02x3+z9Xi6CNfe/SO+EzSGQgHe/O218EBJDv74R6dU45qh5cvTHFAZ2p1VEaSM3JS+w47A3HbkWwyoaT3SWKxdRIbEOdgbdz5X7/ADwnp5mEyIFUAAC4G52/X0w1hmkkZ0d2IAa1zfdb2P4YzZDPlsPZ092j0OY5IW6bhjckX2tf5fq+BRIQXjuNCtp0k77/AN/zxxVzuySsQNRWM6gNxY2/K30GNM0J98qQdyZU8Xcc4kkSSCKZZZ/dKV1Vl6jCNzvpvfa/x24wVV0NVCzieNtRW7KELBwtiXBA5Fxf44T088iyNoYqFcMAu1jYYJrs5qVipmhSKGRQS0iA3kJHiJBJFz3sBh1FNbHUU+x1T0JlVSHjLsiuVXzHceXGOzTSidYZEILrrTa40k2O49Tiey72vzGUwUXSpYxERGJo4yshAHcg7+t8VsFZUZdQe808p1QU8bRoygoutTqUC2w22A4wVgTB/RFs5y55qOXTE8bKwKsliQe1iPX4YY1NQaXLIoYZaGnolZzHBOjnQxNyvhB/4wupM6qs11SVyQSOAuk9IC11v8+e98Ksl9rq+atkpJKeiaARt4Gh1bC1rkm5574pCEsUrT0UhglCXeh3V+03QgneF6QQ9PSs0dOCUBuDck7Hm1gewxNVVfqhMsUMBWRCiyCmID7jZiW8R2tsot5YMy9lzFpqsxrAIGURwQ3ESi19lJNu/HngGbpWR0poELyqpCrxdgCR640u3stSRONQzsnUVgIQxtta3ntgGSkmMZjudhbm4O/OKBpZDLURs2oRi6kgXvfzGNGhRySwJbzJ9MJyGJuCjESNJICzfwgjjH3up/7GGkgXqSIVBCsLXv3wu6p8h9TjrZx//9k="/>
          <p:cNvSpPr>
            <a:spLocks noChangeAspect="1" noChangeArrowheads="1"/>
          </p:cNvSpPr>
          <p:nvPr/>
        </p:nvSpPr>
        <p:spPr bwMode="auto">
          <a:xfrm>
            <a:off x="155575" y="-419100"/>
            <a:ext cx="1162050" cy="876300"/>
          </a:xfrm>
          <a:prstGeom prst="rect">
            <a:avLst/>
          </a:prstGeom>
          <a:noFill/>
          <a:ln w="9525">
            <a:noFill/>
            <a:miter lim="800000"/>
            <a:headEnd/>
            <a:tailEnd/>
          </a:ln>
        </p:spPr>
        <p:txBody>
          <a:bodyPr/>
          <a:lstStyle/>
          <a:p>
            <a:endParaRPr lang="en-US">
              <a:latin typeface="Constantia" pitchFamily="18" charset="0"/>
            </a:endParaRPr>
          </a:p>
        </p:txBody>
      </p:sp>
      <p:pic>
        <p:nvPicPr>
          <p:cNvPr id="24581" name="Picture 10" descr="IMGP7254.JPG"/>
          <p:cNvPicPr>
            <a:picLocks noChangeAspect="1"/>
          </p:cNvPicPr>
          <p:nvPr/>
        </p:nvPicPr>
        <p:blipFill>
          <a:blip r:embed="rId3" cstate="email"/>
          <a:srcRect/>
          <a:stretch>
            <a:fillRect/>
          </a:stretch>
        </p:blipFill>
        <p:spPr bwMode="auto">
          <a:xfrm>
            <a:off x="6286512" y="1000108"/>
            <a:ext cx="2795588" cy="2008188"/>
          </a:xfrm>
          <a:prstGeom prst="rect">
            <a:avLst/>
          </a:prstGeom>
          <a:noFill/>
          <a:ln w="12700">
            <a:noFill/>
            <a:miter lim="800000"/>
            <a:headEnd/>
            <a:tailEnd/>
          </a:ln>
          <a:effectLst>
            <a:outerShdw blurRad="63500" sx="102000" sy="102000" algn="ctr" rotWithShape="0">
              <a:prstClr val="black">
                <a:alpha val="40000"/>
              </a:prstClr>
            </a:outerShdw>
          </a:effectLst>
        </p:spPr>
      </p:pic>
      <p:pic>
        <p:nvPicPr>
          <p:cNvPr id="24582" name="Picture 11" descr="MNK_2.jpg"/>
          <p:cNvPicPr>
            <a:picLocks noChangeAspect="1"/>
          </p:cNvPicPr>
          <p:nvPr/>
        </p:nvPicPr>
        <p:blipFill>
          <a:blip r:embed="rId4" cstate="email"/>
          <a:srcRect/>
          <a:stretch>
            <a:fillRect/>
          </a:stretch>
        </p:blipFill>
        <p:spPr bwMode="auto">
          <a:xfrm>
            <a:off x="6245256" y="3214686"/>
            <a:ext cx="2755900" cy="2211387"/>
          </a:xfrm>
          <a:prstGeom prst="rect">
            <a:avLst/>
          </a:prstGeom>
          <a:noFill/>
          <a:ln w="12700">
            <a:noFill/>
            <a:miter lim="800000"/>
            <a:headEnd/>
            <a:tailEnd/>
          </a:ln>
          <a:effectLst>
            <a:outerShdw blurRad="63500" sx="102000" sy="102000" algn="ctr" rotWithShape="0">
              <a:prstClr val="black">
                <a:alpha val="40000"/>
              </a:prstClr>
            </a:outerShdw>
          </a:effectLst>
        </p:spPr>
      </p:pic>
      <p:pic>
        <p:nvPicPr>
          <p:cNvPr id="24583" name="Picture 12" descr="CBNRM_Dotad CD.jpg"/>
          <p:cNvPicPr>
            <a:picLocks noChangeAspect="1"/>
          </p:cNvPicPr>
          <p:nvPr/>
        </p:nvPicPr>
        <p:blipFill>
          <a:blip r:embed="rId5" cstate="email"/>
          <a:srcRect t="23592" b="31935"/>
          <a:stretch>
            <a:fillRect/>
          </a:stretch>
        </p:blipFill>
        <p:spPr bwMode="auto">
          <a:xfrm>
            <a:off x="2643174" y="5643578"/>
            <a:ext cx="4020296" cy="928694"/>
          </a:xfrm>
          <a:prstGeom prst="rect">
            <a:avLst/>
          </a:prstGeom>
          <a:noFill/>
          <a:ln w="9525">
            <a:noFill/>
            <a:miter lim="800000"/>
            <a:headEnd/>
            <a:tailEnd/>
          </a:ln>
          <a:effectLst>
            <a:outerShdw blurRad="63500" sx="102000" sy="102000" algn="ctr" rotWithShape="0">
              <a:prstClr val="black">
                <a:alpha val="40000"/>
              </a:prstClr>
            </a:outerShdw>
          </a:effectLst>
        </p:spPr>
      </p:pic>
      <p:sp>
        <p:nvSpPr>
          <p:cNvPr id="9" name="Slide Number Placeholder 8"/>
          <p:cNvSpPr>
            <a:spLocks noGrp="1"/>
          </p:cNvSpPr>
          <p:nvPr>
            <p:ph type="sldNum" sz="quarter" idx="12"/>
          </p:nvPr>
        </p:nvSpPr>
        <p:spPr/>
        <p:txBody>
          <a:bodyPr/>
          <a:lstStyle/>
          <a:p>
            <a:fld id="{26C9AA52-17B6-4630-8841-3375D8E7DAA9}" type="slidenum">
              <a:rPr lang="en-US" smtClean="0"/>
              <a:pPr/>
              <a:t>24</a:t>
            </a:fld>
            <a:endParaRPr lang="en-US"/>
          </a:p>
        </p:txBody>
      </p:sp>
      <p:pic>
        <p:nvPicPr>
          <p:cNvPr id="10" name="Picture 2" descr="SAMPARK MP"/>
          <p:cNvPicPr>
            <a:picLocks noChangeAspect="1" noChangeArrowheads="1"/>
          </p:cNvPicPr>
          <p:nvPr/>
        </p:nvPicPr>
        <p:blipFill>
          <a:blip r:embed="rId6"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1406" y="571480"/>
            <a:ext cx="5214974" cy="5357850"/>
          </a:xfrm>
        </p:spPr>
        <p:txBody>
          <a:bodyPr>
            <a:normAutofit/>
          </a:bodyPr>
          <a:lstStyle/>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1600 households in 65 villages were provided with smokeless wood stoves considerably reducing the problem of women arising from inhaling too much smoke. The consumption of firewood has also been reduced by 50 percent as these stoves are more fuel efficient which reduces the load on the environment and also the women who have to gather </a:t>
            </a:r>
            <a:r>
              <a:rPr lang="en-US" sz="2000" dirty="0" err="1" smtClean="0">
                <a:solidFill>
                  <a:schemeClr val="tx2">
                    <a:lumMod val="75000"/>
                  </a:schemeClr>
                </a:solidFill>
                <a:ea typeface="MS PGothic" pitchFamily="34" charset="-128"/>
              </a:rPr>
              <a:t>fuelwood</a:t>
            </a:r>
            <a:r>
              <a:rPr lang="en-US" sz="2000" dirty="0" smtClean="0">
                <a:solidFill>
                  <a:schemeClr val="tx2">
                    <a:lumMod val="75000"/>
                  </a:schemeClr>
                </a:solidFill>
                <a:ea typeface="MS PGothic" pitchFamily="34" charset="-128"/>
              </a:rPr>
              <a:t>.</a:t>
            </a:r>
          </a:p>
          <a:p>
            <a:pPr marL="361950" indent="-361950" algn="just">
              <a:buClr>
                <a:schemeClr val="accent3"/>
              </a:buClr>
              <a:buFont typeface="Wingdings" pitchFamily="2" charset="2"/>
              <a:buChar char="§"/>
              <a:defRPr/>
            </a:pPr>
            <a:endParaRPr lang="en-IN" sz="2000"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200 households in 10 villages have been provided with solar lighting resulting in savings in the use of kerosene to the tune of 20000 </a:t>
            </a:r>
            <a:r>
              <a:rPr lang="en-US" sz="2000" dirty="0" err="1" smtClean="0">
                <a:solidFill>
                  <a:schemeClr val="tx2">
                    <a:lumMod val="75000"/>
                  </a:schemeClr>
                </a:solidFill>
                <a:ea typeface="MS PGothic" pitchFamily="34" charset="-128"/>
              </a:rPr>
              <a:t>litres</a:t>
            </a:r>
            <a:r>
              <a:rPr lang="en-US" sz="2000" dirty="0" smtClean="0">
                <a:solidFill>
                  <a:schemeClr val="tx2">
                    <a:lumMod val="75000"/>
                  </a:schemeClr>
                </a:solidFill>
                <a:ea typeface="MS PGothic" pitchFamily="34" charset="-128"/>
              </a:rPr>
              <a:t> over the decade and also greater lighting in the homes.</a:t>
            </a:r>
            <a:endParaRPr lang="nl-NL" sz="2000" dirty="0">
              <a:solidFill>
                <a:schemeClr val="tx2">
                  <a:lumMod val="75000"/>
                </a:schemeClr>
              </a:solidFill>
              <a:ea typeface="MS PGothic" pitchFamily="34" charset="-128"/>
            </a:endParaRPr>
          </a:p>
        </p:txBody>
      </p:sp>
      <p:sp>
        <p:nvSpPr>
          <p:cNvPr id="25603" name="AutoShape 4" descr="data:image/jpeg;base64,/9j/4AAQSkZJRgABAQAAAQABAAD/2wBDAAkGBwgHBgkIBwgKCgkLDRYPDQwMDRsUFRAWIB0iIiAdHx8kKDQsJCYxJx8fLT0tMTU3Ojo6Iys/RD84QzQ5Ojf/2wBDAQoKCg0MDRoPDxo3JR8lNzc3Nzc3Nzc3Nzc3Nzc3Nzc3Nzc3Nzc3Nzc3Nzc3Nzc3Nzc3Nzc3Nzc3Nzc3Nzc3Nzf/wAARCABcAHoDASIAAhEBAxEB/8QAGwAAAwEBAQEBAAAAAAAAAAAABAUGAwIBAAf/xAA8EAACAQIFAgMFBQYFBQAAAAABAgMEEQAFEiExE0EiUWEGFHGBkSMyobHwFUJSwdHhJDNicvEWU1SCwv/EABkBAAMBAQEAAAAAAAAAAAAAAAECAwQABf/EACIRAAICAgIDAQADAAAAAAAAAAABAhEDIRIxIkFRMgQTQv/aAAwDAQACEQMRAD8ASy0k0v2FKEaAqFPg3W3n8R3vfbEDWTGlriaZ1NpSQFQeEqdrH6cH88foaPRe7mSmzB4ptmEy7hu+6seNxsN7Yl8z05lKTLIOTYILA77sATvvfjGD+PJpuzFhdPZh7O1sq1TJCPEz63BN2Zje5v8AA2xX1kzqiFn6b28JRytgbmxBG3BG4/PEPlVIwjkIdYyG2DEjULcA+Z3xWSKKvKZIqWZaqSAh0DG3HIufiecDPFc7Fypc9AskM4rB97xjUy6dKE+ltvp5Y1kq9fusahSyWQDXYtdye3GxA+WPYaUROXEqOyEXDMHIvsd+Qd7Y2mWnM8M3uOlGIIkAC2JPffy7emE0Kn6N8pzZaethDkLqKtqI2JsRzyMDzuKiR90KRtKyck28G2/kFx2wpzGYTo1AalsPFt4tIPHbtgaKJkSUa7hkIAe2q5IO5+WAqGhJdBeVTLJX9blEhBI2Nyrg3thhTVLrLX02lWEa1EfkQbMDv8RhbHRPS0etZYg4i0yEnZhcmw8+fTC+WtqI5ZHB8UhLN3NyLn8zgfp6Gck3o5qfs6aQzm4tuEa5YnjCYQTTSmeG4AQNu9ifp3/tg5swSRrSNq32NuLdjftgymnjiglmiaOJ7gRyOeABbYdrb/XFouUV0BNpdE1nlXUzENU6i37uo3sP5YHyirNLKzwxr7zb7OV7Hpm3IB2v69sE57PT1Ekxgk6rar9UAgG/f5+eFlHATUoJJVhU3vIT90Y1R/OzTFLiNV9o85jSWnmqnDh7M7gal7Gx9fP+uOW/bErGQtKxc6tXRG9+/GH1FDTRfb0tHHI0iXFXXG5a37wHA+QO3xxhJLeRi2YQKSTdbMben3sTc/iIue/FDumqYKmncSSIxVNQkENri1wNvzPF/XExFU66qU7qQCxcHgj4cb/ljPK+tSJK6S2K2Bs3HPI7Y5oo6meQRQQxmaZygXUQwBO9/I2P07Y6OPjYViUW3ZS0GXJWZNCsv3xGzqdBumok2BG5txue3O+NIMtWmo5ZoZaiOWM6295QRhhfxW73+fftjTMMxy32fp0oI4KjMplTSzpKYkB4JDC5Jtt/O22PMihp8yoaq4qXppY2VaaZy1mvewI3tcWvYH1xGSl+m9EZNvyfRrlEpqKkTqrLTtGN2cld+ACSNXJ+VsbVeVU9QWo+v7ouvw9Jhubd7jcG3xwZTZXUIqNFCYIVJW8qaQoHGn+u5/lp+zqXLneuQJ1mDNK/UbV5k2K779vjiLl5X0IpW9CWopDSTrl09fKxZS1NITZgvG7E+Ztf1FsZQ0dTRSu9TLSyU8h1qqSHsQbEW34I9D25GMs9knr6d5aVWlnjJid0uQoYjxKANuBvyL8jA1KvUK0lS7L0JnXpMliWL7EG3z4Px8rqL47ZdR8bsaTZjDDOXdrkjZTawPe4O/Hfa/OE9ZE+qSdBp6smkXIIU+nlscD5nl9ZFO0opZIFQAKzjZh6kE4I97rHpgiEywgsJBGVNmB3Xj4WP5bYMYJbico6tA3uiq0C2VyvgVCpOpie/PH6vgfMI5JqlxVyeFdii2VV2228vXBEhZm6kdwgF11D/L59PT5eeMo6ecqZikgKnVqdStyfK+/5Yda2w9bYqn13ZI1OwuANyR2OBqKrFNJrCXkFtBbcIfO3n5eWHE0k0fjsrre5Kg34H8rfhiem2nkIO2okbW7+WLQdotDa2NMxqZCwmkZpmYDxM5tf9A7Y9WppSoPu8x2/8hsfe7RVeXp0ZJGnDjWhHhUb+LYXx4MqYAD32MW7aW/pjtUFRtD2XNcmo6dqcUckk4QhpCguNuDqP4D/AI4yuekSnmqaGZo2jjtJBIbspPdT3U/UY2z2GmrZqeKlhjFQAZCUt9oFtsW+F+2wHpj3IfYuXMKhpTUGmy6xtLJGS73sSoXbgbX4+O+J1HiRfFx2KT9pKrzXBWwBQXJ+A799vTFTkFRUQRCR4xToV/f2YKNuB52/Ly2Y5xQU3s68UwQVFIw0hwulwf8AV57Dtb8bjnMs+yeqy/oCb7RwVgqI2AMbd9+w/D6YnJ8lVaJN81VaDffozpjnqxD4hw5DsL2FlFzYnvtf07E0z5TI6dRoZJjcF+ghLHyJJY/O+JzLPZ2kkjIWcpKdxLMpYE8XJvt8cMaPJ6JpHoa/L4KeVbkCEcj+JSOx3/nY8TpejoqFfTWukyKll6AkFJUo1jG1P3/2gj6jf44RT0xapSakki8Y09eLUxBuOQwDA3tsefPDuq9jyjtU5fUe+uBbpVJJYeilr+fG/POEGSUckVXUpWIlHHcyzRORpjI8/rgqkrTOS43JBfsosVZ7RQ0UrEURBebVGF6o2GkW4BOk3/3W2Ix37R50kdFSU0AFM0SSh1jsFIY7JYA7KLAC23pc41p6ZHqYjRSBXYECbuV3PhI+Rve+FeZ0kawwMWDXU6e3J8vrz54rGSrQ/JWbz0EVBFBrdZYjEjrouQSRcG/lxscKq+vWRiI1UqbbseR5AfXgYr4hFSZFQRGPqnrAuzcsCVLetvEdvhiMyuiiMHvEkUmoSGMWbULDkm/Hww08f+mBJN2zJtNORNJANbIFTVw9ubrvfkfXCKv0Szu6IoeQ30x7D5dvXFHmkbTt1Yo4VQ2UASqxH/qCCPS/5YWrEqyAyAM1rBlH632wYui2NmeTTtHHPAHYakJZFtvt3PoB288ZtXxBiEeXQD4f8Op2+OrHDbNqhcjqXAfjw9/lhYTubE29MUSTLltl9HHXOtTojljicoY9RW5t2PF7dja9r740zOes9n4zJlzyCNrgytYhR/Dtte4+d79sJ8tqxIrSuYwyxHX+6Tve/qbjFRl2YRJUQ0WZpdKhGAvZlYixMZ5ubMDxvta5Ixnkpqf1fDI1JT1tCWPPc3z6mGXQS6ozs0SxrwN7nYkfEW58uGns97OCeQxSxKf4hwdu4OEOe5bHkOdWpH6lFUR9SNGNwVJIKt52I/LH6LlGb5DDDDG88zPYeJhYH1JHb9cY7JVeIMy0uIhzCgzD2bq1SComakYaom13X4EHa/6GDJ5hm9LFJVLo91NjIDYx3ta/8IP044vvQ+0y0NZlLxLXQDWVMTC46cgNxufPj1xO5D7RU1FFFDXRmpchlZkTxAb7ED73HHPzOJJNrRJRbDKX3qmVajL3kq4wLrF1Cbj4HY3H4j6cZstJnsDTASU0+yGQrdQ3kV/C4vbvgQPAmZTtklSZYy3+WhuNxtbt2O3bBtVUrWuZnCRzCMrNHpI1EfHg+mBJOLspVIDyFCs8UblbxaxoG5A0keu21798CVw61IPH01jgLXGzE7bcb4a5GBXZ5BTJYRAN1JLnVwb/AD3AGBc3oYIlj91ZmilQLGH+94gttR+eNeGDa5MV23Zaf9L5WuTxTS5jUoIo0mkOlSdwNh87YgfZyGOOor5Jaer/AGSWaRaqbUo5OwFwp45Hz7YtIXlq8mmgJOmaCFQ2oAGxW/4Ym6+DL8j/AMItFJLIy65JJERtW1tXyHHlhs8opUhr1onc2loZFaKgjNPTW4Kl2O/JLG9+MIpyyppJLNe4kdQu3be5F/n2w4zaoamBNPHMZmUeN4yGQW3sLd/P42wiqI3heRahHB0WAZt9+9vpscJBaK499ATCoWFQ8XhDEB7eEX3tceuMjBJc3VPkcM0pldEkkSQkIGU8rwNjf1vj00tJc6q2gVu6nVt6fdxTkWbrsJy+COOhRyWDWYpIAVdLEB+OdJIYd8GZzKkGWqk8bRtdHiWJyphk5sPQXNvQgfug4ew+6tlskxgpiVdtMzLYi/3QGJ5F7bD8DbALzQVEsTJEr0zADXoF0kOxNu3I2YHEHk3ZleR8troRT9SqrYHrbLTuLRuoDDTfaw9CdxyMOqHLUFaaaQdIW6kZja6uBzzv3HrjShy2OkppqdyZomm60YUjwqbWPNwfUfzxrTSoI4ywaTota5axHNviP1tiWTK6qImSevEoH6NbRpRTadBXeXpqz7eR7Yn6rIInnZ6esKR3JtIur8RwPlg2WtdG6Y0sDGVU3sxH9eMDSVJqBAseoKQNQUbMR+6Rx2xljLKvZBTyLph2WZdLFElpIvCxJ6cv3j6C1h5bn6Y0rNMaGNRoPhupvexJsbX3O/8AfAsFZNBSARJrkYkgEfh8fLG0NdUsViqXEsAN2iaNSrfUbX8/jh1kn3LaCssvZ37MyPLnMcijSEJFvS3bzx9UF/cqckXVAHBP+lb/APyMNMhpIaWs97jj92pFUvKs7XCgAnUpuSduxN8Z5pTCXK0qKdkkhlBWOVRs1iQRY49jA4yxriXjTVo0paxxk0kcRN0pUNtItYW+vzxISZrWVs0dGrurMbWUkE8bCxG398VVBTzLBUIy6SaQ7YgswSWCoNQvgKMbEX77HAyYV37GhFMJ9oJ0i6cPvkizRkjRHYqSDbki9/XCVlaotMzW33AN774Iq4/eRrJuFFw1tNza/wCX54UdWWMF0BBZRc/KxxNItCNIZpLLTM3TddB2CMLj02x3+z9Xi6CNfe/SO+EzSGQgHe/O218EBJDv74R6dU45qh5cvTHFAZ2p1VEaSM3JS+w47A3HbkWwyoaT3SWKxdRIbEOdgbdz5X7/ADwnp5mEyIFUAAC4G52/X0w1hmkkZ0d2IAa1zfdb2P4YzZDPlsPZ092j0OY5IW6bhjckX2tf5fq+BRIQXjuNCtp0k77/AN/zxxVzuySsQNRWM6gNxY2/K30GNM0J98qQdyZU8Xcc4kkSSCKZZZ/dKV1Vl6jCNzvpvfa/x24wVV0NVCzieNtRW7KELBwtiXBA5Fxf44T088iyNoYqFcMAu1jYYJrs5qVipmhSKGRQS0iA3kJHiJBJFz3sBh1FNbHUU+x1T0JlVSHjLsiuVXzHceXGOzTSidYZEILrrTa40k2O49Tiey72vzGUwUXSpYxERGJo4yshAHcg7+t8VsFZUZdQe808p1QU8bRoygoutTqUC2w22A4wVgTB/RFs5y55qOXTE8bKwKsliQe1iPX4YY1NQaXLIoYZaGnolZzHBOjnQxNyvhB/4wupM6qs11SVyQSOAuk9IC11v8+e98Ksl9rq+atkpJKeiaARt4Gh1bC1rkm5574pCEsUrT0UhglCXeh3V+03QgneF6QQ9PSs0dOCUBuDck7Hm1gewxNVVfqhMsUMBWRCiyCmID7jZiW8R2tsot5YMy9lzFpqsxrAIGURwQ3ESi19lJNu/HngGbpWR0poELyqpCrxdgCR640u3stSRONQzsnUVgIQxtta3ntgGSkmMZjudhbm4O/OKBpZDLURs2oRi6kgXvfzGNGhRySwJbzJ9MJyGJuCjESNJICzfwgjjH3up/7GGkgXqSIVBCsLXv3wu6p8h9TjrZx//9k="/>
          <p:cNvSpPr>
            <a:spLocks noChangeAspect="1" noChangeArrowheads="1"/>
          </p:cNvSpPr>
          <p:nvPr/>
        </p:nvSpPr>
        <p:spPr bwMode="auto">
          <a:xfrm>
            <a:off x="155575" y="-419100"/>
            <a:ext cx="1162050" cy="876300"/>
          </a:xfrm>
          <a:prstGeom prst="rect">
            <a:avLst/>
          </a:prstGeom>
          <a:noFill/>
          <a:ln w="9525">
            <a:noFill/>
            <a:miter lim="800000"/>
            <a:headEnd/>
            <a:tailEnd/>
          </a:ln>
        </p:spPr>
        <p:txBody>
          <a:bodyPr/>
          <a:lstStyle/>
          <a:p>
            <a:endParaRPr lang="en-US">
              <a:latin typeface="Constantia" pitchFamily="18" charset="0"/>
            </a:endParaRPr>
          </a:p>
        </p:txBody>
      </p:sp>
      <p:pic>
        <p:nvPicPr>
          <p:cNvPr id="25605" name="Picture 2" descr="C:\Users\User\Desktop\MKSP Folder\DSC02295.JPG"/>
          <p:cNvPicPr>
            <a:picLocks noChangeAspect="1" noChangeArrowheads="1"/>
          </p:cNvPicPr>
          <p:nvPr/>
        </p:nvPicPr>
        <p:blipFill>
          <a:blip r:embed="rId3" cstate="email"/>
          <a:srcRect/>
          <a:stretch>
            <a:fillRect/>
          </a:stretch>
        </p:blipFill>
        <p:spPr bwMode="auto">
          <a:xfrm>
            <a:off x="5397479" y="785794"/>
            <a:ext cx="3562371" cy="2671778"/>
          </a:xfrm>
          <a:prstGeom prst="rect">
            <a:avLst/>
          </a:prstGeom>
          <a:ln>
            <a:noFill/>
          </a:ln>
          <a:effectLst>
            <a:outerShdw blurRad="292100" dist="139700" dir="2700000" algn="tl" rotWithShape="0">
              <a:srgbClr val="333333">
                <a:alpha val="65000"/>
              </a:srgbClr>
            </a:outerShdw>
          </a:effectLst>
        </p:spPr>
      </p:pic>
      <p:sp>
        <p:nvSpPr>
          <p:cNvPr id="10" name="Slide Number Placeholder 9"/>
          <p:cNvSpPr>
            <a:spLocks noGrp="1"/>
          </p:cNvSpPr>
          <p:nvPr>
            <p:ph type="sldNum" sz="quarter" idx="12"/>
          </p:nvPr>
        </p:nvSpPr>
        <p:spPr/>
        <p:txBody>
          <a:bodyPr/>
          <a:lstStyle/>
          <a:p>
            <a:fld id="{26C9AA52-17B6-4630-8841-3375D8E7DAA9}" type="slidenum">
              <a:rPr lang="en-US" smtClean="0"/>
              <a:pPr/>
              <a:t>25</a:t>
            </a:fld>
            <a:endParaRPr lang="en-US"/>
          </a:p>
        </p:txBody>
      </p:sp>
      <p:pic>
        <p:nvPicPr>
          <p:cNvPr id="11" name="Picture 2" descr="SAMPARK MP"/>
          <p:cNvPicPr>
            <a:picLocks noChangeAspect="1" noChangeArrowheads="1"/>
          </p:cNvPicPr>
          <p:nvPr/>
        </p:nvPicPr>
        <p:blipFill>
          <a:blip r:embed="rId4" cstate="screen"/>
          <a:srcRect/>
          <a:stretch>
            <a:fillRect/>
          </a:stretch>
        </p:blipFill>
        <p:spPr bwMode="auto">
          <a:xfrm>
            <a:off x="-32" y="5889649"/>
            <a:ext cx="968375" cy="968375"/>
          </a:xfrm>
          <a:prstGeom prst="rect">
            <a:avLst/>
          </a:prstGeom>
          <a:noFill/>
          <a:ln w="9525">
            <a:noFill/>
            <a:miter lim="800000"/>
            <a:headEnd/>
            <a:tailEnd/>
          </a:ln>
        </p:spPr>
      </p:pic>
      <p:pic>
        <p:nvPicPr>
          <p:cNvPr id="9" name="Picture 5"/>
          <p:cNvPicPr>
            <a:picLocks noChangeAspect="1" noChangeArrowheads="1"/>
          </p:cNvPicPr>
          <p:nvPr/>
        </p:nvPicPr>
        <p:blipFill>
          <a:blip r:embed="rId5" cstate="print"/>
          <a:srcRect/>
          <a:stretch>
            <a:fillRect/>
          </a:stretch>
        </p:blipFill>
        <p:spPr bwMode="auto">
          <a:xfrm>
            <a:off x="5447715" y="3810008"/>
            <a:ext cx="3465097" cy="233363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73043" y="785794"/>
            <a:ext cx="5470527" cy="5715040"/>
          </a:xfrm>
        </p:spPr>
        <p:txBody>
          <a:bodyPr>
            <a:noAutofit/>
          </a:bodyPr>
          <a:lstStyle/>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50000 </a:t>
            </a:r>
            <a:r>
              <a:rPr lang="en-US" sz="2000" dirty="0" err="1" smtClean="0">
                <a:solidFill>
                  <a:schemeClr val="tx2">
                    <a:lumMod val="75000"/>
                  </a:schemeClr>
                </a:solidFill>
                <a:ea typeface="MS PGothic" pitchFamily="34" charset="-128"/>
              </a:rPr>
              <a:t>litre</a:t>
            </a:r>
            <a:r>
              <a:rPr lang="en-US" sz="2000" dirty="0" smtClean="0">
                <a:solidFill>
                  <a:schemeClr val="tx2">
                    <a:lumMod val="75000"/>
                  </a:schemeClr>
                </a:solidFill>
                <a:ea typeface="MS PGothic" pitchFamily="34" charset="-128"/>
              </a:rPr>
              <a:t> underground water tanks have been constructed in which over the last 10 years 15000 children have been benefited .  The total water so harvested over the decade is 1,25,00,000 </a:t>
            </a:r>
            <a:r>
              <a:rPr lang="en-US" sz="2000" dirty="0" err="1" smtClean="0">
                <a:solidFill>
                  <a:schemeClr val="tx2">
                    <a:lumMod val="75000"/>
                  </a:schemeClr>
                </a:solidFill>
                <a:ea typeface="MS PGothic" pitchFamily="34" charset="-128"/>
              </a:rPr>
              <a:t>litres</a:t>
            </a:r>
            <a:endParaRPr lang="en-US" sz="2000"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endParaRPr lang="en-US" sz="2000"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Roof water harvesting of 48,00,000 </a:t>
            </a:r>
            <a:r>
              <a:rPr lang="en-US" sz="2000" dirty="0" err="1" smtClean="0">
                <a:solidFill>
                  <a:schemeClr val="tx2">
                    <a:lumMod val="75000"/>
                  </a:schemeClr>
                </a:solidFill>
                <a:ea typeface="MS PGothic" pitchFamily="34" charset="-128"/>
              </a:rPr>
              <a:t>litres</a:t>
            </a:r>
            <a:r>
              <a:rPr lang="en-US" sz="2000" dirty="0" smtClean="0">
                <a:solidFill>
                  <a:schemeClr val="tx2">
                    <a:lumMod val="75000"/>
                  </a:schemeClr>
                </a:solidFill>
                <a:ea typeface="MS PGothic" pitchFamily="34" charset="-128"/>
              </a:rPr>
              <a:t> annually is done in the campus. In addition 50,00,000 </a:t>
            </a:r>
            <a:r>
              <a:rPr lang="en-US" sz="2000" dirty="0" err="1" smtClean="0">
                <a:solidFill>
                  <a:schemeClr val="tx2">
                    <a:lumMod val="75000"/>
                  </a:schemeClr>
                </a:solidFill>
                <a:ea typeface="MS PGothic" pitchFamily="34" charset="-128"/>
              </a:rPr>
              <a:t>litres</a:t>
            </a:r>
            <a:r>
              <a:rPr lang="en-US" sz="2000" dirty="0" smtClean="0">
                <a:solidFill>
                  <a:schemeClr val="tx2">
                    <a:lumMod val="75000"/>
                  </a:schemeClr>
                </a:solidFill>
                <a:ea typeface="MS PGothic" pitchFamily="34" charset="-128"/>
              </a:rPr>
              <a:t> of waste water per year is also recharged into the ground after treatment.</a:t>
            </a:r>
          </a:p>
          <a:p>
            <a:pPr marL="361950" indent="-361950" algn="just">
              <a:buClr>
                <a:schemeClr val="accent3"/>
              </a:buClr>
              <a:buFont typeface="Wingdings" pitchFamily="2" charset="2"/>
              <a:buChar char="§"/>
              <a:defRPr/>
            </a:pPr>
            <a:endParaRPr lang="en-US" sz="2000"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500 households in 50 villages have been trained in sustainable agricultural practices like organic manure preparation, indigenous seed conservation and propagation and herbal pesticide preparation. Work is in progress to make 10 villages completely organic and free from chemical inputs</a:t>
            </a:r>
          </a:p>
          <a:p>
            <a:pPr marL="361950" indent="-361950">
              <a:buClr>
                <a:schemeClr val="accent3"/>
              </a:buClr>
              <a:buFont typeface="Wingdings 2"/>
              <a:buChar char=""/>
              <a:defRPr/>
            </a:pPr>
            <a:endParaRPr lang="en-IN" sz="2000" dirty="0" smtClean="0">
              <a:solidFill>
                <a:schemeClr val="tx2">
                  <a:lumMod val="75000"/>
                </a:schemeClr>
              </a:solidFill>
              <a:ea typeface="MS PGothic" pitchFamily="34" charset="-128"/>
            </a:endParaRPr>
          </a:p>
        </p:txBody>
      </p:sp>
      <p:sp>
        <p:nvSpPr>
          <p:cNvPr id="26627" name="AutoShape 4" descr="data:image/jpeg;base64,/9j/4AAQSkZJRgABAQAAAQABAAD/2wBDAAkGBwgHBgkIBwgKCgkLDRYPDQwMDRsUFRAWIB0iIiAdHx8kKDQsJCYxJx8fLT0tMTU3Ojo6Iys/RD84QzQ5Ojf/2wBDAQoKCg0MDRoPDxo3JR8lNzc3Nzc3Nzc3Nzc3Nzc3Nzc3Nzc3Nzc3Nzc3Nzc3Nzc3Nzc3Nzc3Nzc3Nzc3Nzc3Nzf/wAARCABcAHoDASIAAhEBAxEB/8QAGwAAAwEBAQEBAAAAAAAAAAAABAUGAwIBAAf/xAA8EAACAQIFAgMFBQYFBQAAAAABAgMEEQAFEiExE0EiUWEGFHGBkSMyobHwFUJSwdHhJDNicvEWU1SCwv/EABkBAAMBAQEAAAAAAAAAAAAAAAECAwQABf/EACIRAAICAgIDAQADAAAAAAAAAAABAhEDIRIxIkFRMgQTQv/aAAwDAQACEQMRAD8ASy0k0v2FKEaAqFPg3W3n8R3vfbEDWTGlriaZ1NpSQFQeEqdrH6cH88foaPRe7mSmzB4ptmEy7hu+6seNxsN7Yl8z05lKTLIOTYILA77sATvvfjGD+PJpuzFhdPZh7O1sq1TJCPEz63BN2Zje5v8AA2xX1kzqiFn6b28JRytgbmxBG3BG4/PEPlVIwjkIdYyG2DEjULcA+Z3xWSKKvKZIqWZaqSAh0DG3HIufiecDPFc7Fypc9AskM4rB97xjUy6dKE+ltvp5Y1kq9fusahSyWQDXYtdye3GxA+WPYaUROXEqOyEXDMHIvsd+Qd7Y2mWnM8M3uOlGIIkAC2JPffy7emE0Kn6N8pzZaethDkLqKtqI2JsRzyMDzuKiR90KRtKyck28G2/kFx2wpzGYTo1AalsPFt4tIPHbtgaKJkSUa7hkIAe2q5IO5+WAqGhJdBeVTLJX9blEhBI2Nyrg3thhTVLrLX02lWEa1EfkQbMDv8RhbHRPS0etZYg4i0yEnZhcmw8+fTC+WtqI5ZHB8UhLN3NyLn8zgfp6Gck3o5qfs6aQzm4tuEa5YnjCYQTTSmeG4AQNu9ifp3/tg5swSRrSNq32NuLdjftgymnjiglmiaOJ7gRyOeABbYdrb/XFouUV0BNpdE1nlXUzENU6i37uo3sP5YHyirNLKzwxr7zb7OV7Hpm3IB2v69sE57PT1Ekxgk6rar9UAgG/f5+eFlHATUoJJVhU3vIT90Y1R/OzTFLiNV9o85jSWnmqnDh7M7gal7Gx9fP+uOW/bErGQtKxc6tXRG9+/GH1FDTRfb0tHHI0iXFXXG5a37wHA+QO3xxhJLeRi2YQKSTdbMben3sTc/iIue/FDumqYKmncSSIxVNQkENri1wNvzPF/XExFU66qU7qQCxcHgj4cb/ljPK+tSJK6S2K2Bs3HPI7Y5oo6meQRQQxmaZygXUQwBO9/I2P07Y6OPjYViUW3ZS0GXJWZNCsv3xGzqdBumok2BG5txue3O+NIMtWmo5ZoZaiOWM6295QRhhfxW73+fftjTMMxy32fp0oI4KjMplTSzpKYkB4JDC5Jtt/O22PMihp8yoaq4qXppY2VaaZy1mvewI3tcWvYH1xGSl+m9EZNvyfRrlEpqKkTqrLTtGN2cld+ACSNXJ+VsbVeVU9QWo+v7ouvw9Jhubd7jcG3xwZTZXUIqNFCYIVJW8qaQoHGn+u5/lp+zqXLneuQJ1mDNK/UbV5k2K779vjiLl5X0IpW9CWopDSTrl09fKxZS1NITZgvG7E+Ztf1FsZQ0dTRSu9TLSyU8h1qqSHsQbEW34I9D25GMs9knr6d5aVWlnjJid0uQoYjxKANuBvyL8jA1KvUK0lS7L0JnXpMliWL7EG3z4Px8rqL47ZdR8bsaTZjDDOXdrkjZTawPe4O/Hfa/OE9ZE+qSdBp6smkXIIU+nlscD5nl9ZFO0opZIFQAKzjZh6kE4I97rHpgiEywgsJBGVNmB3Xj4WP5bYMYJbico6tA3uiq0C2VyvgVCpOpie/PH6vgfMI5JqlxVyeFdii2VV2228vXBEhZm6kdwgF11D/L59PT5eeMo6ecqZikgKnVqdStyfK+/5Yda2w9bYqn13ZI1OwuANyR2OBqKrFNJrCXkFtBbcIfO3n5eWHE0k0fjsrre5Kg34H8rfhiem2nkIO2okbW7+WLQdotDa2NMxqZCwmkZpmYDxM5tf9A7Y9WppSoPu8x2/8hsfe7RVeXp0ZJGnDjWhHhUb+LYXx4MqYAD32MW7aW/pjtUFRtD2XNcmo6dqcUckk4QhpCguNuDqP4D/AI4yuekSnmqaGZo2jjtJBIbspPdT3U/UY2z2GmrZqeKlhjFQAZCUt9oFtsW+F+2wHpj3IfYuXMKhpTUGmy6xtLJGS73sSoXbgbX4+O+J1HiRfFx2KT9pKrzXBWwBQXJ+A799vTFTkFRUQRCR4xToV/f2YKNuB52/Ly2Y5xQU3s68UwQVFIw0hwulwf8AV57Dtb8bjnMs+yeqy/oCb7RwVgqI2AMbd9+w/D6YnJ8lVaJN81VaDffozpjnqxD4hw5DsL2FlFzYnvtf07E0z5TI6dRoZJjcF+ghLHyJJY/O+JzLPZ2kkjIWcpKdxLMpYE8XJvt8cMaPJ6JpHoa/L4KeVbkCEcj+JSOx3/nY8TpejoqFfTWukyKll6AkFJUo1jG1P3/2gj6jf44RT0xapSakki8Y09eLUxBuOQwDA3tsefPDuq9jyjtU5fUe+uBbpVJJYeilr+fG/POEGSUckVXUpWIlHHcyzRORpjI8/rgqkrTOS43JBfsosVZ7RQ0UrEURBebVGF6o2GkW4BOk3/3W2Ix37R50kdFSU0AFM0SSh1jsFIY7JYA7KLAC23pc41p6ZHqYjRSBXYECbuV3PhI+Rve+FeZ0kawwMWDXU6e3J8vrz54rGSrQ/JWbz0EVBFBrdZYjEjrouQSRcG/lxscKq+vWRiI1UqbbseR5AfXgYr4hFSZFQRGPqnrAuzcsCVLetvEdvhiMyuiiMHvEkUmoSGMWbULDkm/Hww08f+mBJN2zJtNORNJANbIFTVw9ubrvfkfXCKv0Szu6IoeQ30x7D5dvXFHmkbTt1Yo4VQ2UASqxH/qCCPS/5YWrEqyAyAM1rBlH632wYui2NmeTTtHHPAHYakJZFtvt3PoB288ZtXxBiEeXQD4f8Op2+OrHDbNqhcjqXAfjw9/lhYTubE29MUSTLltl9HHXOtTojljicoY9RW5t2PF7dja9r740zOes9n4zJlzyCNrgytYhR/Dtte4+d79sJ8tqxIrSuYwyxHX+6Tve/qbjFRl2YRJUQ0WZpdKhGAvZlYixMZ5ubMDxvta5Ixnkpqf1fDI1JT1tCWPPc3z6mGXQS6ozs0SxrwN7nYkfEW58uGns97OCeQxSxKf4hwdu4OEOe5bHkOdWpH6lFUR9SNGNwVJIKt52I/LH6LlGb5DDDDG88zPYeJhYH1JHb9cY7JVeIMy0uIhzCgzD2bq1SComakYaom13X4EHa/6GDJ5hm9LFJVLo91NjIDYx3ta/8IP044vvQ+0y0NZlLxLXQDWVMTC46cgNxufPj1xO5D7RU1FFFDXRmpchlZkTxAb7ED73HHPzOJJNrRJRbDKX3qmVajL3kq4wLrF1Cbj4HY3H4j6cZstJnsDTASU0+yGQrdQ3kV/C4vbvgQPAmZTtklSZYy3+WhuNxtbt2O3bBtVUrWuZnCRzCMrNHpI1EfHg+mBJOLspVIDyFCs8UblbxaxoG5A0keu21798CVw61IPH01jgLXGzE7bcb4a5GBXZ5BTJYRAN1JLnVwb/AD3AGBc3oYIlj91ZmilQLGH+94gttR+eNeGDa5MV23Zaf9L5WuTxTS5jUoIo0mkOlSdwNh87YgfZyGOOor5Jaer/AGSWaRaqbUo5OwFwp45Hz7YtIXlq8mmgJOmaCFQ2oAGxW/4Ym6+DL8j/AMItFJLIy65JJERtW1tXyHHlhs8opUhr1onc2loZFaKgjNPTW4Kl2O/JLG9+MIpyyppJLNe4kdQu3be5F/n2w4zaoamBNPHMZmUeN4yGQW3sLd/P42wiqI3heRahHB0WAZt9+9vpscJBaK499ATCoWFQ8XhDEB7eEX3tceuMjBJc3VPkcM0pldEkkSQkIGU8rwNjf1vj00tJc6q2gVu6nVt6fdxTkWbrsJy+COOhRyWDWYpIAVdLEB+OdJIYd8GZzKkGWqk8bRtdHiWJyphk5sPQXNvQgfug4ew+6tlskxgpiVdtMzLYi/3QGJ5F7bD8DbALzQVEsTJEr0zADXoF0kOxNu3I2YHEHk3ZleR8troRT9SqrYHrbLTuLRuoDDTfaw9CdxyMOqHLUFaaaQdIW6kZja6uBzzv3HrjShy2OkppqdyZomm60YUjwqbWPNwfUfzxrTSoI4ywaTota5axHNviP1tiWTK6qImSevEoH6NbRpRTadBXeXpqz7eR7Yn6rIInnZ6esKR3JtIur8RwPlg2WtdG6Y0sDGVU3sxH9eMDSVJqBAseoKQNQUbMR+6Rx2xljLKvZBTyLph2WZdLFElpIvCxJ6cv3j6C1h5bn6Y0rNMaGNRoPhupvexJsbX3O/8AfAsFZNBSARJrkYkgEfh8fLG0NdUsViqXEsAN2iaNSrfUbX8/jh1kn3LaCssvZ37MyPLnMcijSEJFvS3bzx9UF/cqckXVAHBP+lb/APyMNMhpIaWs97jj92pFUvKs7XCgAnUpuSduxN8Z5pTCXK0qKdkkhlBWOVRs1iQRY49jA4yxriXjTVo0paxxk0kcRN0pUNtItYW+vzxISZrWVs0dGrurMbWUkE8bCxG398VVBTzLBUIy6SaQ7YgswSWCoNQvgKMbEX77HAyYV37GhFMJ9oJ0i6cPvkizRkjRHYqSDbki9/XCVlaotMzW33AN774Iq4/eRrJuFFw1tNza/wCX54UdWWMF0BBZRc/KxxNItCNIZpLLTM3TddB2CMLj02x3+z9Xi6CNfe/SO+EzSGQgHe/O218EBJDv74R6dU45qh5cvTHFAZ2p1VEaSM3JS+w47A3HbkWwyoaT3SWKxdRIbEOdgbdz5X7/ADwnp5mEyIFUAAC4G52/X0w1hmkkZ0d2IAa1zfdb2P4YzZDPlsPZ092j0OY5IW6bhjckX2tf5fq+BRIQXjuNCtp0k77/AN/zxxVzuySsQNRWM6gNxY2/K30GNM0J98qQdyZU8Xcc4kkSSCKZZZ/dKV1Vl6jCNzvpvfa/x24wVV0NVCzieNtRW7KELBwtiXBA5Fxf44T088iyNoYqFcMAu1jYYJrs5qVipmhSKGRQS0iA3kJHiJBJFz3sBh1FNbHUU+x1T0JlVSHjLsiuVXzHceXGOzTSidYZEILrrTa40k2O49Tiey72vzGUwUXSpYxERGJo4yshAHcg7+t8VsFZUZdQe808p1QU8bRoygoutTqUC2w22A4wVgTB/RFs5y55qOXTE8bKwKsliQe1iPX4YY1NQaXLIoYZaGnolZzHBOjnQxNyvhB/4wupM6qs11SVyQSOAuk9IC11v8+e98Ksl9rq+atkpJKeiaARt4Gh1bC1rkm5574pCEsUrT0UhglCXeh3V+03QgneF6QQ9PSs0dOCUBuDck7Hm1gewxNVVfqhMsUMBWRCiyCmID7jZiW8R2tsot5YMy9lzFpqsxrAIGURwQ3ESi19lJNu/HngGbpWR0poELyqpCrxdgCR640u3stSRONQzsnUVgIQxtta3ntgGSkmMZjudhbm4O/OKBpZDLURs2oRi6kgXvfzGNGhRySwJbzJ9MJyGJuCjESNJICzfwgjjH3up/7GGkgXqSIVBCsLXv3wu6p8h9TjrZx//9k="/>
          <p:cNvSpPr>
            <a:spLocks noChangeAspect="1" noChangeArrowheads="1"/>
          </p:cNvSpPr>
          <p:nvPr/>
        </p:nvSpPr>
        <p:spPr bwMode="auto">
          <a:xfrm>
            <a:off x="155575" y="-419100"/>
            <a:ext cx="1162050" cy="876300"/>
          </a:xfrm>
          <a:prstGeom prst="rect">
            <a:avLst/>
          </a:prstGeom>
          <a:noFill/>
          <a:ln w="9525">
            <a:noFill/>
            <a:miter lim="800000"/>
            <a:headEnd/>
            <a:tailEnd/>
          </a:ln>
        </p:spPr>
        <p:txBody>
          <a:bodyPr/>
          <a:lstStyle/>
          <a:p>
            <a:endParaRPr lang="en-US">
              <a:latin typeface="Constantia" pitchFamily="18" charset="0"/>
            </a:endParaRPr>
          </a:p>
        </p:txBody>
      </p:sp>
      <p:pic>
        <p:nvPicPr>
          <p:cNvPr id="26630" name="Picture 2" descr="C:\Users\User\Desktop\MKSP Folder\100_4863.JPG"/>
          <p:cNvPicPr>
            <a:picLocks noChangeAspect="1" noChangeArrowheads="1"/>
          </p:cNvPicPr>
          <p:nvPr/>
        </p:nvPicPr>
        <p:blipFill>
          <a:blip r:embed="rId3" cstate="email"/>
          <a:srcRect/>
          <a:stretch>
            <a:fillRect/>
          </a:stretch>
        </p:blipFill>
        <p:spPr bwMode="auto">
          <a:xfrm>
            <a:off x="5857884" y="3968770"/>
            <a:ext cx="3160712" cy="2389188"/>
          </a:xfrm>
          <a:prstGeom prst="rect">
            <a:avLst/>
          </a:prstGeom>
          <a:ln>
            <a:noFill/>
          </a:ln>
          <a:effectLst>
            <a:outerShdw blurRad="292100" dist="139700" dir="2700000" algn="tl" rotWithShape="0">
              <a:srgbClr val="333333">
                <a:alpha val="65000"/>
              </a:srgbClr>
            </a:outerShdw>
          </a:effectLst>
        </p:spPr>
      </p:pic>
      <p:sp>
        <p:nvSpPr>
          <p:cNvPr id="11" name="Slide Number Placeholder 10"/>
          <p:cNvSpPr>
            <a:spLocks noGrp="1"/>
          </p:cNvSpPr>
          <p:nvPr>
            <p:ph type="sldNum" sz="quarter" idx="12"/>
          </p:nvPr>
        </p:nvSpPr>
        <p:spPr/>
        <p:txBody>
          <a:bodyPr/>
          <a:lstStyle/>
          <a:p>
            <a:fld id="{26C9AA52-17B6-4630-8841-3375D8E7DAA9}" type="slidenum">
              <a:rPr lang="en-US" smtClean="0"/>
              <a:pPr/>
              <a:t>26</a:t>
            </a:fld>
            <a:endParaRPr lang="en-US"/>
          </a:p>
        </p:txBody>
      </p:sp>
      <p:pic>
        <p:nvPicPr>
          <p:cNvPr id="8" name="Picture 10"/>
          <p:cNvPicPr>
            <a:picLocks noChangeAspect="1" noChangeArrowheads="1"/>
          </p:cNvPicPr>
          <p:nvPr/>
        </p:nvPicPr>
        <p:blipFill>
          <a:blip r:embed="rId4"/>
          <a:srcRect/>
          <a:stretch>
            <a:fillRect/>
          </a:stretch>
        </p:blipFill>
        <p:spPr bwMode="auto">
          <a:xfrm>
            <a:off x="5715008" y="1047752"/>
            <a:ext cx="3324688" cy="202405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a:xfrm>
            <a:off x="457200" y="1600200"/>
            <a:ext cx="5543560" cy="4614882"/>
          </a:xfrm>
        </p:spPr>
        <p:txBody>
          <a:bodyPr>
            <a:normAutofit fontScale="70000" lnSpcReduction="20000"/>
          </a:bodyPr>
          <a:lstStyle/>
          <a:p>
            <a:pPr algn="just">
              <a:buClr>
                <a:srgbClr val="92D050"/>
              </a:buClr>
              <a:buFont typeface="Wingdings" pitchFamily="2" charset="2"/>
              <a:buChar char="§"/>
            </a:pPr>
            <a:r>
              <a:rPr lang="en-US" dirty="0" smtClean="0">
                <a:solidFill>
                  <a:schemeClr val="tx2">
                    <a:lumMod val="75000"/>
                  </a:schemeClr>
                </a:solidFill>
              </a:rPr>
              <a:t>More than 40,000 Families across 333 villages were supported through animal extension Services for </a:t>
            </a:r>
            <a:r>
              <a:rPr lang="en-US" dirty="0" err="1" smtClean="0">
                <a:solidFill>
                  <a:schemeClr val="tx2">
                    <a:lumMod val="75000"/>
                  </a:schemeClr>
                </a:solidFill>
              </a:rPr>
              <a:t>Goatery</a:t>
            </a:r>
            <a:r>
              <a:rPr lang="en-US" dirty="0" smtClean="0">
                <a:solidFill>
                  <a:schemeClr val="tx2">
                    <a:lumMod val="75000"/>
                  </a:schemeClr>
                </a:solidFill>
              </a:rPr>
              <a:t> and Poultry.</a:t>
            </a:r>
          </a:p>
          <a:p>
            <a:pPr algn="just">
              <a:buClr>
                <a:srgbClr val="92D050"/>
              </a:buClr>
              <a:buFont typeface="Wingdings" pitchFamily="2" charset="2"/>
              <a:buChar char="§"/>
            </a:pPr>
            <a:endParaRPr lang="en-US" dirty="0" smtClean="0">
              <a:solidFill>
                <a:schemeClr val="tx2">
                  <a:lumMod val="75000"/>
                </a:schemeClr>
              </a:solidFill>
            </a:endParaRPr>
          </a:p>
          <a:p>
            <a:pPr algn="just">
              <a:buClr>
                <a:srgbClr val="92D050"/>
              </a:buClr>
              <a:buFont typeface="Wingdings" pitchFamily="2" charset="2"/>
              <a:buChar char="§"/>
            </a:pPr>
            <a:r>
              <a:rPr lang="en-US" dirty="0" smtClean="0">
                <a:solidFill>
                  <a:schemeClr val="tx2">
                    <a:lumMod val="75000"/>
                  </a:schemeClr>
                </a:solidFill>
              </a:rPr>
              <a:t>A cadre of 120 </a:t>
            </a:r>
            <a:r>
              <a:rPr lang="en-US" dirty="0" err="1" smtClean="0">
                <a:solidFill>
                  <a:schemeClr val="tx2">
                    <a:lumMod val="75000"/>
                  </a:schemeClr>
                </a:solidFill>
              </a:rPr>
              <a:t>paravets</a:t>
            </a:r>
            <a:r>
              <a:rPr lang="en-US" dirty="0" smtClean="0">
                <a:solidFill>
                  <a:schemeClr val="tx2">
                    <a:lumMod val="75000"/>
                  </a:schemeClr>
                </a:solidFill>
              </a:rPr>
              <a:t> called </a:t>
            </a:r>
            <a:r>
              <a:rPr lang="en-US" i="1" dirty="0" err="1" smtClean="0">
                <a:solidFill>
                  <a:schemeClr val="tx2">
                    <a:lumMod val="75000"/>
                  </a:schemeClr>
                </a:solidFill>
              </a:rPr>
              <a:t>Sakhis</a:t>
            </a:r>
            <a:r>
              <a:rPr lang="en-US" i="1" dirty="0" smtClean="0">
                <a:solidFill>
                  <a:schemeClr val="tx2">
                    <a:lumMod val="75000"/>
                  </a:schemeClr>
                </a:solidFill>
              </a:rPr>
              <a:t>/</a:t>
            </a:r>
            <a:r>
              <a:rPr lang="en-US" i="1" dirty="0" err="1" smtClean="0">
                <a:solidFill>
                  <a:schemeClr val="tx2">
                    <a:lumMod val="75000"/>
                  </a:schemeClr>
                </a:solidFill>
              </a:rPr>
              <a:t>Mitr</a:t>
            </a:r>
            <a:r>
              <a:rPr lang="en-US" i="1" dirty="0" smtClean="0">
                <a:solidFill>
                  <a:schemeClr val="tx2">
                    <a:lumMod val="75000"/>
                  </a:schemeClr>
                </a:solidFill>
              </a:rPr>
              <a:t>,</a:t>
            </a:r>
            <a:r>
              <a:rPr lang="en-US" dirty="0" smtClean="0">
                <a:solidFill>
                  <a:schemeClr val="tx2">
                    <a:lumMod val="75000"/>
                  </a:schemeClr>
                </a:solidFill>
              </a:rPr>
              <a:t> well trained to take care of the goats and birds.</a:t>
            </a:r>
          </a:p>
          <a:p>
            <a:pPr algn="just">
              <a:buClr>
                <a:srgbClr val="92D050"/>
              </a:buClr>
              <a:buFont typeface="Wingdings" pitchFamily="2" charset="2"/>
              <a:buChar char="§"/>
            </a:pPr>
            <a:endParaRPr lang="en-US" dirty="0" smtClean="0">
              <a:solidFill>
                <a:schemeClr val="tx2">
                  <a:lumMod val="75000"/>
                </a:schemeClr>
              </a:solidFill>
            </a:endParaRPr>
          </a:p>
          <a:p>
            <a:pPr algn="just">
              <a:buClr>
                <a:srgbClr val="92D050"/>
              </a:buClr>
              <a:buFont typeface="Wingdings" pitchFamily="2" charset="2"/>
              <a:buChar char="§"/>
            </a:pPr>
            <a:r>
              <a:rPr lang="en-US" dirty="0" smtClean="0">
                <a:solidFill>
                  <a:schemeClr val="tx2">
                    <a:lumMod val="75000"/>
                  </a:schemeClr>
                </a:solidFill>
              </a:rPr>
              <a:t>Mortality rate came down to less than 9% from 63%.</a:t>
            </a:r>
          </a:p>
          <a:p>
            <a:pPr algn="just">
              <a:buClr>
                <a:srgbClr val="92D050"/>
              </a:buClr>
              <a:buFont typeface="Wingdings" pitchFamily="2" charset="2"/>
              <a:buChar char="§"/>
            </a:pPr>
            <a:endParaRPr lang="en-US" dirty="0" smtClean="0">
              <a:solidFill>
                <a:schemeClr val="tx2">
                  <a:lumMod val="75000"/>
                </a:schemeClr>
              </a:solidFill>
            </a:endParaRPr>
          </a:p>
          <a:p>
            <a:pPr algn="just">
              <a:buClr>
                <a:srgbClr val="92D050"/>
              </a:buClr>
              <a:buFont typeface="Wingdings" pitchFamily="2" charset="2"/>
              <a:buChar char="§"/>
            </a:pPr>
            <a:r>
              <a:rPr lang="en-US" dirty="0" smtClean="0">
                <a:solidFill>
                  <a:schemeClr val="tx2">
                    <a:lumMod val="75000"/>
                  </a:schemeClr>
                </a:solidFill>
              </a:rPr>
              <a:t>Income increment by more than 40% for the families</a:t>
            </a:r>
          </a:p>
          <a:p>
            <a:pPr algn="just">
              <a:buClr>
                <a:srgbClr val="92D050"/>
              </a:buClr>
              <a:buFont typeface="Wingdings" pitchFamily="2" charset="2"/>
              <a:buChar char="§"/>
            </a:pPr>
            <a:endParaRPr lang="en-US" dirty="0" smtClean="0">
              <a:solidFill>
                <a:schemeClr val="tx2">
                  <a:lumMod val="75000"/>
                </a:schemeClr>
              </a:solidFill>
            </a:endParaRPr>
          </a:p>
          <a:p>
            <a:pPr algn="just">
              <a:buClr>
                <a:srgbClr val="92D050"/>
              </a:buClr>
              <a:buFont typeface="Wingdings" pitchFamily="2" charset="2"/>
              <a:buChar char="§"/>
            </a:pPr>
            <a:r>
              <a:rPr lang="en-US" dirty="0" smtClean="0">
                <a:solidFill>
                  <a:schemeClr val="tx2">
                    <a:lumMod val="75000"/>
                  </a:schemeClr>
                </a:solidFill>
              </a:rPr>
              <a:t>Promotion of more than 500 indigenous varieties of Goat and Poultry Birds</a:t>
            </a:r>
          </a:p>
        </p:txBody>
      </p:sp>
      <p:sp>
        <p:nvSpPr>
          <p:cNvPr id="5" name="Slide Number Placeholder 4"/>
          <p:cNvSpPr>
            <a:spLocks noGrp="1"/>
          </p:cNvSpPr>
          <p:nvPr>
            <p:ph type="sldNum" sz="quarter" idx="12"/>
          </p:nvPr>
        </p:nvSpPr>
        <p:spPr/>
        <p:txBody>
          <a:bodyPr/>
          <a:lstStyle/>
          <a:p>
            <a:fld id="{26C9AA52-17B6-4630-8841-3375D8E7DAA9}" type="slidenum">
              <a:rPr lang="en-US" smtClean="0"/>
              <a:pPr/>
              <a:t>27</a:t>
            </a:fld>
            <a:endParaRPr lang="en-US"/>
          </a:p>
        </p:txBody>
      </p:sp>
      <p:pic>
        <p:nvPicPr>
          <p:cNvPr id="6" name="Picture 12"/>
          <p:cNvPicPr>
            <a:picLocks noChangeAspect="1" noChangeArrowheads="1"/>
          </p:cNvPicPr>
          <p:nvPr/>
        </p:nvPicPr>
        <p:blipFill>
          <a:blip r:embed="rId2" cstate="print"/>
          <a:srcRect b="6129"/>
          <a:stretch>
            <a:fillRect/>
          </a:stretch>
        </p:blipFill>
        <p:spPr bwMode="auto">
          <a:xfrm>
            <a:off x="6072199" y="1071545"/>
            <a:ext cx="2928958" cy="2342106"/>
          </a:xfrm>
          <a:prstGeom prst="rect">
            <a:avLst/>
          </a:prstGeom>
          <a:noFill/>
          <a:ln w="9525">
            <a:noFill/>
            <a:miter lim="800000"/>
            <a:headEnd/>
            <a:tailEnd/>
          </a:ln>
          <a:effectLst/>
        </p:spPr>
      </p:pic>
      <p:pic>
        <p:nvPicPr>
          <p:cNvPr id="7" name="Picture 11"/>
          <p:cNvPicPr>
            <a:picLocks noChangeAspect="1" noChangeArrowheads="1"/>
          </p:cNvPicPr>
          <p:nvPr/>
        </p:nvPicPr>
        <p:blipFill>
          <a:blip r:embed="rId3" cstate="print"/>
          <a:srcRect l="9658"/>
          <a:stretch>
            <a:fillRect/>
          </a:stretch>
        </p:blipFill>
        <p:spPr bwMode="auto">
          <a:xfrm>
            <a:off x="6215042" y="3714752"/>
            <a:ext cx="2928958" cy="23542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000108"/>
            <a:ext cx="5757874" cy="5072098"/>
          </a:xfrm>
        </p:spPr>
        <p:txBody>
          <a:bodyPr>
            <a:normAutofit fontScale="77500" lnSpcReduction="20000"/>
          </a:bodyPr>
          <a:lstStyle/>
          <a:p>
            <a:pPr marL="361950" indent="-361950" algn="just">
              <a:buClr>
                <a:schemeClr val="accent3"/>
              </a:buClr>
              <a:buFont typeface="Wingdings" pitchFamily="2" charset="2"/>
              <a:buChar char="§"/>
              <a:defRPr/>
            </a:pPr>
            <a:r>
              <a:rPr lang="en-IN" dirty="0" smtClean="0">
                <a:solidFill>
                  <a:schemeClr val="tx2">
                    <a:lumMod val="75000"/>
                  </a:schemeClr>
                </a:solidFill>
                <a:ea typeface="MS PGothic" pitchFamily="34" charset="-128"/>
              </a:rPr>
              <a:t>Over 10000 small and marginal tribal farmers every year to adopt good agriculture practices</a:t>
            </a:r>
          </a:p>
          <a:p>
            <a:pPr marL="361950" indent="-361950" algn="just">
              <a:buClr>
                <a:schemeClr val="accent3"/>
              </a:buClr>
              <a:buFont typeface="Wingdings" pitchFamily="2" charset="2"/>
              <a:buChar char="§"/>
              <a:defRPr/>
            </a:pPr>
            <a:endParaRPr lang="en-IN"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IN" dirty="0" smtClean="0">
                <a:solidFill>
                  <a:schemeClr val="tx2">
                    <a:lumMod val="75000"/>
                  </a:schemeClr>
                </a:solidFill>
                <a:ea typeface="MS PGothic" pitchFamily="34" charset="-128"/>
              </a:rPr>
              <a:t>Under the Good Agriculture Practices regime, more than 5000 farmers shifted from broad casting of seeds to "Line Sowing" in more than 4000 acres</a:t>
            </a:r>
          </a:p>
          <a:p>
            <a:pPr marL="361950" indent="-361950" algn="just">
              <a:buClr>
                <a:schemeClr val="accent3"/>
              </a:buClr>
              <a:buFont typeface="Wingdings" pitchFamily="2" charset="2"/>
              <a:buChar char="§"/>
              <a:defRPr/>
            </a:pPr>
            <a:endParaRPr lang="en-IN"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IN" dirty="0" smtClean="0">
                <a:solidFill>
                  <a:schemeClr val="tx2">
                    <a:lumMod val="75000"/>
                  </a:schemeClr>
                </a:solidFill>
                <a:ea typeface="MS PGothic" pitchFamily="34" charset="-128"/>
              </a:rPr>
              <a:t>Restored 7 different indigenous varieties of Minor Millets</a:t>
            </a:r>
          </a:p>
          <a:p>
            <a:pPr>
              <a:buFont typeface="Wingdings" pitchFamily="2" charset="2"/>
              <a:buChar char="§"/>
            </a:pPr>
            <a:endParaRPr lang="en-IN" dirty="0" smtClean="0">
              <a:solidFill>
                <a:schemeClr val="tx2">
                  <a:lumMod val="75000"/>
                </a:schemeClr>
              </a:solidFill>
              <a:ea typeface="MS PGothic" pitchFamily="34" charset="-128"/>
            </a:endParaRPr>
          </a:p>
          <a:p>
            <a:pPr marL="361950" indent="-361950">
              <a:buClr>
                <a:schemeClr val="accent3"/>
              </a:buClr>
              <a:buFont typeface="Wingdings" pitchFamily="2" charset="2"/>
              <a:buChar char="§"/>
              <a:defRPr/>
            </a:pPr>
            <a:r>
              <a:rPr lang="en-GB" dirty="0" smtClean="0">
                <a:solidFill>
                  <a:schemeClr val="tx2">
                    <a:lumMod val="75000"/>
                  </a:schemeClr>
                </a:solidFill>
                <a:ea typeface="MS PGothic" pitchFamily="34" charset="-128"/>
              </a:rPr>
              <a:t>yield increment is measured more than 50-60 %; significant reduction in cost of production </a:t>
            </a:r>
          </a:p>
          <a:p>
            <a:pPr marL="361950" indent="-361950">
              <a:buClr>
                <a:schemeClr val="accent3"/>
              </a:buClr>
              <a:buFont typeface="Wingdings" pitchFamily="2" charset="2"/>
              <a:buChar char="§"/>
              <a:defRPr/>
            </a:pPr>
            <a:endParaRPr lang="en-GB" dirty="0" smtClean="0">
              <a:solidFill>
                <a:schemeClr val="tx2">
                  <a:lumMod val="75000"/>
                </a:schemeClr>
              </a:solidFill>
              <a:ea typeface="MS PGothic" pitchFamily="34" charset="-128"/>
            </a:endParaRPr>
          </a:p>
          <a:p>
            <a:pPr marL="361950" lvl="0" indent="-361950">
              <a:buClr>
                <a:schemeClr val="accent3"/>
              </a:buClr>
              <a:buFont typeface="Wingdings" pitchFamily="2" charset="2"/>
              <a:buChar char="§"/>
              <a:defRPr/>
            </a:pPr>
            <a:r>
              <a:rPr lang="en-IN" dirty="0" smtClean="0">
                <a:solidFill>
                  <a:schemeClr val="tx2">
                    <a:lumMod val="75000"/>
                  </a:schemeClr>
                </a:solidFill>
                <a:ea typeface="MS PGothic" pitchFamily="34" charset="-128"/>
              </a:rPr>
              <a:t>Average income increased by 227% per acre</a:t>
            </a:r>
            <a:r>
              <a:rPr lang="en-GB" dirty="0" smtClean="0">
                <a:solidFill>
                  <a:schemeClr val="tx2">
                    <a:lumMod val="75000"/>
                  </a:schemeClr>
                </a:solidFill>
                <a:ea typeface="MS PGothic" pitchFamily="34" charset="-128"/>
              </a:rPr>
              <a:t> </a:t>
            </a:r>
          </a:p>
          <a:p>
            <a:endParaRPr lang="en-US" dirty="0"/>
          </a:p>
        </p:txBody>
      </p:sp>
      <p:sp>
        <p:nvSpPr>
          <p:cNvPr id="5" name="Slide Number Placeholder 4"/>
          <p:cNvSpPr>
            <a:spLocks noGrp="1"/>
          </p:cNvSpPr>
          <p:nvPr>
            <p:ph type="sldNum" sz="quarter" idx="12"/>
          </p:nvPr>
        </p:nvSpPr>
        <p:spPr/>
        <p:txBody>
          <a:bodyPr/>
          <a:lstStyle/>
          <a:p>
            <a:fld id="{26C9AA52-17B6-4630-8841-3375D8E7DAA9}" type="slidenum">
              <a:rPr lang="en-US" smtClean="0"/>
              <a:pPr/>
              <a:t>28</a:t>
            </a:fld>
            <a:endParaRPr lang="en-US"/>
          </a:p>
        </p:txBody>
      </p:sp>
      <p:pic>
        <p:nvPicPr>
          <p:cNvPr id="6" name="Picture 296"/>
          <p:cNvPicPr>
            <a:picLocks noChangeAspect="1" noChangeArrowheads="1"/>
          </p:cNvPicPr>
          <p:nvPr/>
        </p:nvPicPr>
        <p:blipFill>
          <a:blip r:embed="rId2" cstate="print"/>
          <a:srcRect/>
          <a:stretch>
            <a:fillRect/>
          </a:stretch>
        </p:blipFill>
        <p:spPr bwMode="auto">
          <a:xfrm>
            <a:off x="7072330" y="2428868"/>
            <a:ext cx="1472417" cy="2000264"/>
          </a:xfrm>
          <a:prstGeom prst="rect">
            <a:avLst/>
          </a:prstGeom>
          <a:noFill/>
          <a:ln w="9525">
            <a:noFill/>
            <a:miter lim="800000"/>
            <a:headEnd/>
            <a:tailEnd/>
          </a:ln>
          <a:effectLst/>
        </p:spPr>
      </p:pic>
      <p:pic>
        <p:nvPicPr>
          <p:cNvPr id="65538" name="Picture 2" descr="C:\Users\ASA\Desktop\Community seed bank (4).jpg"/>
          <p:cNvPicPr>
            <a:picLocks noChangeAspect="1" noChangeArrowheads="1"/>
          </p:cNvPicPr>
          <p:nvPr/>
        </p:nvPicPr>
        <p:blipFill>
          <a:blip r:embed="rId3" cstate="print"/>
          <a:srcRect/>
          <a:stretch>
            <a:fillRect/>
          </a:stretch>
        </p:blipFill>
        <p:spPr bwMode="auto">
          <a:xfrm>
            <a:off x="6383688" y="428604"/>
            <a:ext cx="2546030" cy="1909738"/>
          </a:xfrm>
          <a:prstGeom prst="rect">
            <a:avLst/>
          </a:prstGeom>
          <a:noFill/>
        </p:spPr>
      </p:pic>
      <p:pic>
        <p:nvPicPr>
          <p:cNvPr id="65539" name="Picture 3" descr="C:\Users\ASA\Desktop\Diversity biock (4).jpg"/>
          <p:cNvPicPr>
            <a:picLocks noChangeAspect="1" noChangeArrowheads="1"/>
          </p:cNvPicPr>
          <p:nvPr/>
        </p:nvPicPr>
        <p:blipFill>
          <a:blip r:embed="rId4" cstate="print"/>
          <a:srcRect/>
          <a:stretch>
            <a:fillRect/>
          </a:stretch>
        </p:blipFill>
        <p:spPr bwMode="auto">
          <a:xfrm>
            <a:off x="6404003" y="4500569"/>
            <a:ext cx="2476239" cy="1857389"/>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71438" y="785794"/>
            <a:ext cx="6143636" cy="5429288"/>
          </a:xfrm>
        </p:spPr>
        <p:txBody>
          <a:bodyPr>
            <a:normAutofit fontScale="92500" lnSpcReduction="10000"/>
          </a:bodyPr>
          <a:lstStyle/>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Awareness campaigns in 17 villages covering 1000 Families along with distribution of mosquito nets to children in schools and regular checkups and follow-ups have resulted in prevention and quick cure of malaria and benefited a population of 20,000 people.</a:t>
            </a:r>
          </a:p>
          <a:p>
            <a:pPr marL="361950" indent="-361950" algn="just">
              <a:buClr>
                <a:schemeClr val="accent3"/>
              </a:buClr>
              <a:buFont typeface="Wingdings" pitchFamily="2" charset="2"/>
              <a:buChar char="§"/>
              <a:defRPr/>
            </a:pPr>
            <a:endParaRPr lang="en-US" sz="2000"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118 women were trained to be birth attendants or dais and 50 women have been trained as </a:t>
            </a:r>
            <a:r>
              <a:rPr lang="en-US" sz="2000" i="1" dirty="0" err="1" smtClean="0">
                <a:solidFill>
                  <a:schemeClr val="tx2">
                    <a:lumMod val="75000"/>
                  </a:schemeClr>
                </a:solidFill>
                <a:ea typeface="MS PGothic" pitchFamily="34" charset="-128"/>
              </a:rPr>
              <a:t>Swastha</a:t>
            </a:r>
            <a:r>
              <a:rPr lang="en-US" sz="2000" i="1" dirty="0" smtClean="0">
                <a:solidFill>
                  <a:schemeClr val="tx2">
                    <a:lumMod val="75000"/>
                  </a:schemeClr>
                </a:solidFill>
                <a:ea typeface="MS PGothic" pitchFamily="34" charset="-128"/>
              </a:rPr>
              <a:t> </a:t>
            </a:r>
            <a:r>
              <a:rPr lang="en-US" sz="2000" i="1" dirty="0" err="1" smtClean="0">
                <a:solidFill>
                  <a:schemeClr val="tx2">
                    <a:lumMod val="75000"/>
                  </a:schemeClr>
                </a:solidFill>
                <a:ea typeface="MS PGothic" pitchFamily="34" charset="-128"/>
              </a:rPr>
              <a:t>Sahelis</a:t>
            </a:r>
            <a:r>
              <a:rPr lang="en-US" sz="2000" i="1" dirty="0" smtClean="0">
                <a:solidFill>
                  <a:schemeClr val="tx2">
                    <a:lumMod val="75000"/>
                  </a:schemeClr>
                </a:solidFill>
                <a:ea typeface="MS PGothic" pitchFamily="34" charset="-128"/>
              </a:rPr>
              <a:t>. </a:t>
            </a:r>
            <a:r>
              <a:rPr lang="en-US" sz="2000" dirty="0" smtClean="0">
                <a:solidFill>
                  <a:schemeClr val="tx2">
                    <a:lumMod val="75000"/>
                  </a:schemeClr>
                </a:solidFill>
                <a:ea typeface="MS PGothic" pitchFamily="34" charset="-128"/>
              </a:rPr>
              <a:t>Both have basic training in reproductive and gynecological health and provide immediate relief and care to village women. 1480 women have benefited from these services.</a:t>
            </a:r>
          </a:p>
          <a:p>
            <a:pPr marL="361950" indent="-361950" algn="just">
              <a:buClr>
                <a:schemeClr val="accent3"/>
              </a:buClr>
              <a:buFont typeface="Wingdings" pitchFamily="2" charset="2"/>
              <a:buChar char="§"/>
              <a:defRPr/>
            </a:pPr>
            <a:endParaRPr lang="en-US" sz="2000" dirty="0" smtClean="0">
              <a:solidFill>
                <a:schemeClr val="tx2">
                  <a:lumMod val="75000"/>
                </a:schemeClr>
              </a:solidFill>
              <a:ea typeface="MS PGothic" pitchFamily="34" charset="-128"/>
            </a:endParaRPr>
          </a:p>
          <a:p>
            <a:pPr marL="361950" indent="-361950" algn="just">
              <a:buClr>
                <a:schemeClr val="accent3"/>
              </a:buClr>
              <a:buFont typeface="Wingdings" pitchFamily="2" charset="2"/>
              <a:buChar char="§"/>
              <a:defRPr/>
            </a:pPr>
            <a:r>
              <a:rPr lang="en-US" sz="2000" dirty="0" smtClean="0">
                <a:solidFill>
                  <a:schemeClr val="tx2">
                    <a:lumMod val="75000"/>
                  </a:schemeClr>
                </a:solidFill>
                <a:ea typeface="MS PGothic" pitchFamily="34" charset="-128"/>
              </a:rPr>
              <a:t>The people of these villages are made aware of the need for </a:t>
            </a:r>
            <a:r>
              <a:rPr lang="en-US" sz="2000" dirty="0" err="1" smtClean="0">
                <a:solidFill>
                  <a:schemeClr val="tx2">
                    <a:lumMod val="75000"/>
                  </a:schemeClr>
                </a:solidFill>
                <a:ea typeface="MS PGothic" pitchFamily="34" charset="-128"/>
              </a:rPr>
              <a:t>immunisation</a:t>
            </a:r>
            <a:r>
              <a:rPr lang="en-US" sz="2000" dirty="0" smtClean="0">
                <a:solidFill>
                  <a:schemeClr val="tx2">
                    <a:lumMod val="75000"/>
                  </a:schemeClr>
                </a:solidFill>
                <a:ea typeface="MS PGothic" pitchFamily="34" charset="-128"/>
              </a:rPr>
              <a:t> and provision of proper nutrition to children and are assisted in accessing the Government health system for this. 3030 infants have been </a:t>
            </a:r>
            <a:r>
              <a:rPr lang="en-US" sz="2000" dirty="0" err="1" smtClean="0">
                <a:solidFill>
                  <a:schemeClr val="tx2">
                    <a:lumMod val="75000"/>
                  </a:schemeClr>
                </a:solidFill>
                <a:ea typeface="MS PGothic" pitchFamily="34" charset="-128"/>
              </a:rPr>
              <a:t>immunised</a:t>
            </a:r>
            <a:r>
              <a:rPr lang="en-US" sz="2000" dirty="0" smtClean="0">
                <a:solidFill>
                  <a:schemeClr val="tx2">
                    <a:lumMod val="75000"/>
                  </a:schemeClr>
                </a:solidFill>
                <a:ea typeface="MS PGothic" pitchFamily="34" charset="-128"/>
              </a:rPr>
              <a:t> and 1706 women have been provided with the institutional delivery services.</a:t>
            </a:r>
            <a:endParaRPr lang="nl-NL" sz="2000" dirty="0">
              <a:solidFill>
                <a:schemeClr val="tx2">
                  <a:lumMod val="75000"/>
                </a:schemeClr>
              </a:solidFill>
              <a:ea typeface="MS PGothic" pitchFamily="34" charset="-128"/>
            </a:endParaRPr>
          </a:p>
        </p:txBody>
      </p:sp>
      <p:sp>
        <p:nvSpPr>
          <p:cNvPr id="13" name="Slide Number Placeholder 12"/>
          <p:cNvSpPr>
            <a:spLocks noGrp="1"/>
          </p:cNvSpPr>
          <p:nvPr>
            <p:ph type="sldNum" sz="quarter" idx="12"/>
          </p:nvPr>
        </p:nvSpPr>
        <p:spPr/>
        <p:txBody>
          <a:bodyPr/>
          <a:lstStyle/>
          <a:p>
            <a:fld id="{26C9AA52-17B6-4630-8841-3375D8E7DAA9}" type="slidenum">
              <a:rPr lang="en-US" smtClean="0"/>
              <a:pPr/>
              <a:t>29</a:t>
            </a:fld>
            <a:endParaRPr lang="en-US"/>
          </a:p>
        </p:txBody>
      </p:sp>
      <p:pic>
        <p:nvPicPr>
          <p:cNvPr id="14" name="Picture 2" descr="SAMPARK MP"/>
          <p:cNvPicPr>
            <a:picLocks noChangeAspect="1" noChangeArrowheads="1"/>
          </p:cNvPicPr>
          <p:nvPr/>
        </p:nvPicPr>
        <p:blipFill>
          <a:blip r:embed="rId3" cstate="screen"/>
          <a:srcRect/>
          <a:stretch>
            <a:fillRect/>
          </a:stretch>
        </p:blipFill>
        <p:spPr bwMode="auto">
          <a:xfrm>
            <a:off x="-31" y="6000768"/>
            <a:ext cx="857256" cy="857256"/>
          </a:xfrm>
          <a:prstGeom prst="rect">
            <a:avLst/>
          </a:prstGeom>
          <a:noFill/>
          <a:ln w="9525">
            <a:noFill/>
            <a:miter lim="800000"/>
            <a:headEnd/>
            <a:tailEnd/>
          </a:ln>
        </p:spPr>
      </p:pic>
      <p:pic>
        <p:nvPicPr>
          <p:cNvPr id="5" name="Picture 20"/>
          <p:cNvPicPr>
            <a:picLocks noChangeAspect="1" noChangeArrowheads="1"/>
          </p:cNvPicPr>
          <p:nvPr/>
        </p:nvPicPr>
        <p:blipFill>
          <a:blip r:embed="rId4" cstate="print"/>
          <a:srcRect/>
          <a:stretch>
            <a:fillRect/>
          </a:stretch>
        </p:blipFill>
        <p:spPr bwMode="auto">
          <a:xfrm>
            <a:off x="6286512" y="428604"/>
            <a:ext cx="2762237" cy="2071678"/>
          </a:xfrm>
          <a:prstGeom prst="rect">
            <a:avLst/>
          </a:prstGeom>
          <a:noFill/>
          <a:ln w="9525">
            <a:noFill/>
            <a:miter lim="800000"/>
            <a:headEnd/>
            <a:tailEnd/>
          </a:ln>
          <a:effectLst/>
        </p:spPr>
      </p:pic>
      <p:pic>
        <p:nvPicPr>
          <p:cNvPr id="6" name="Picture 19"/>
          <p:cNvPicPr>
            <a:picLocks noChangeAspect="1" noChangeArrowheads="1"/>
          </p:cNvPicPr>
          <p:nvPr/>
        </p:nvPicPr>
        <p:blipFill>
          <a:blip r:embed="rId5" cstate="print"/>
          <a:srcRect/>
          <a:stretch>
            <a:fillRect/>
          </a:stretch>
        </p:blipFill>
        <p:spPr bwMode="auto">
          <a:xfrm>
            <a:off x="6286512" y="4371996"/>
            <a:ext cx="2743200" cy="2057400"/>
          </a:xfrm>
          <a:prstGeom prst="rect">
            <a:avLst/>
          </a:prstGeom>
          <a:noFill/>
          <a:ln w="9525">
            <a:noFill/>
            <a:miter lim="800000"/>
            <a:headEnd/>
            <a:tailEnd/>
          </a:ln>
          <a:effectLst/>
        </p:spPr>
      </p:pic>
      <p:pic>
        <p:nvPicPr>
          <p:cNvPr id="8195" name="Picture 3" descr="C:\Users\ASA\Desktop\amritchurn distribution (2).jpg"/>
          <p:cNvPicPr>
            <a:picLocks noChangeAspect="1" noChangeArrowheads="1"/>
          </p:cNvPicPr>
          <p:nvPr/>
        </p:nvPicPr>
        <p:blipFill>
          <a:blip r:embed="rId6" cstate="print"/>
          <a:srcRect t="25806"/>
          <a:stretch>
            <a:fillRect/>
          </a:stretch>
        </p:blipFill>
        <p:spPr bwMode="auto">
          <a:xfrm>
            <a:off x="6286512" y="2571744"/>
            <a:ext cx="2786050" cy="1785926"/>
          </a:xfrm>
          <a:prstGeom prst="rect">
            <a:avLst/>
          </a:prstGeom>
          <a:noFill/>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latin typeface="+mj-lt"/>
              </a:rPr>
              <a:t>Sampark</a:t>
            </a:r>
            <a:r>
              <a:rPr lang="en-US" sz="3200" dirty="0" smtClean="0">
                <a:latin typeface="+mj-lt"/>
              </a:rPr>
              <a:t> </a:t>
            </a:r>
            <a:r>
              <a:rPr lang="en-US" sz="3200" dirty="0" err="1" smtClean="0">
                <a:latin typeface="+mj-lt"/>
              </a:rPr>
              <a:t>Samaj</a:t>
            </a:r>
            <a:r>
              <a:rPr lang="en-US" sz="3200" dirty="0" smtClean="0">
                <a:latin typeface="+mj-lt"/>
              </a:rPr>
              <a:t> </a:t>
            </a:r>
            <a:r>
              <a:rPr lang="en-US" sz="3200" dirty="0" err="1" smtClean="0">
                <a:latin typeface="+mj-lt"/>
              </a:rPr>
              <a:t>Seva</a:t>
            </a:r>
            <a:r>
              <a:rPr lang="en-US" sz="3200" dirty="0" smtClean="0">
                <a:latin typeface="+mj-lt"/>
              </a:rPr>
              <a:t> </a:t>
            </a:r>
            <a:r>
              <a:rPr lang="en-US" sz="3200" dirty="0" err="1" smtClean="0">
                <a:latin typeface="+mj-lt"/>
              </a:rPr>
              <a:t>Sansthan</a:t>
            </a:r>
            <a:endParaRPr lang="en-US" sz="3200" dirty="0">
              <a:latin typeface="+mj-lt"/>
            </a:endParaRPr>
          </a:p>
        </p:txBody>
      </p:sp>
      <p:sp>
        <p:nvSpPr>
          <p:cNvPr id="5" name="TextBox 4"/>
          <p:cNvSpPr txBox="1"/>
          <p:nvPr/>
        </p:nvSpPr>
        <p:spPr>
          <a:xfrm>
            <a:off x="1066800" y="1819712"/>
            <a:ext cx="5486400" cy="3600986"/>
          </a:xfrm>
          <a:prstGeom prst="rect">
            <a:avLst/>
          </a:prstGeom>
          <a:noFill/>
        </p:spPr>
        <p:txBody>
          <a:bodyPr wrap="square" rtlCol="0">
            <a:spAutoFit/>
          </a:bodyPr>
          <a:lstStyle/>
          <a:p>
            <a:pPr>
              <a:lnSpc>
                <a:spcPct val="150000"/>
              </a:lnSpc>
              <a:buClr>
                <a:schemeClr val="tx1"/>
              </a:buClr>
            </a:pPr>
            <a:r>
              <a:rPr lang="en-US" sz="2000" dirty="0" smtClean="0">
                <a:solidFill>
                  <a:srgbClr val="060141"/>
                </a:solidFill>
                <a:latin typeface="+mj-lt"/>
                <a:cs typeface="Calibri" pitchFamily="34" charset="0"/>
              </a:rPr>
              <a:t>A Non Profit Development </a:t>
            </a:r>
            <a:r>
              <a:rPr lang="en-US" sz="2000" dirty="0" err="1" smtClean="0">
                <a:solidFill>
                  <a:srgbClr val="060141"/>
                </a:solidFill>
                <a:latin typeface="+mj-lt"/>
                <a:cs typeface="Calibri" pitchFamily="34" charset="0"/>
              </a:rPr>
              <a:t>Organisation</a:t>
            </a:r>
            <a:endParaRPr lang="en-US" sz="2000" dirty="0" smtClean="0">
              <a:solidFill>
                <a:srgbClr val="060141"/>
              </a:solidFill>
              <a:latin typeface="+mj-lt"/>
              <a:cs typeface="Calibri" pitchFamily="34" charset="0"/>
            </a:endParaRPr>
          </a:p>
          <a:p>
            <a:pPr>
              <a:lnSpc>
                <a:spcPct val="150000"/>
              </a:lnSpc>
              <a:buClr>
                <a:schemeClr val="tx1"/>
              </a:buClr>
            </a:pPr>
            <a:endParaRPr lang="en-US" sz="2000" dirty="0" smtClean="0">
              <a:solidFill>
                <a:srgbClr val="060141"/>
              </a:solidFill>
              <a:latin typeface="+mj-lt"/>
              <a:cs typeface="Calibri" pitchFamily="34" charset="0"/>
            </a:endParaRPr>
          </a:p>
          <a:p>
            <a:pPr>
              <a:lnSpc>
                <a:spcPct val="150000"/>
              </a:lnSpc>
              <a:buClr>
                <a:schemeClr val="tx1"/>
              </a:buClr>
            </a:pPr>
            <a:endParaRPr lang="en-US" sz="2000" dirty="0" smtClean="0">
              <a:solidFill>
                <a:srgbClr val="060141"/>
              </a:solidFill>
              <a:latin typeface="+mj-lt"/>
              <a:cs typeface="Calibri" pitchFamily="34" charset="0"/>
            </a:endParaRPr>
          </a:p>
          <a:p>
            <a:pPr>
              <a:lnSpc>
                <a:spcPct val="150000"/>
              </a:lnSpc>
              <a:buClr>
                <a:schemeClr val="tx1"/>
              </a:buClr>
            </a:pPr>
            <a:r>
              <a:rPr lang="en-US" sz="3200" b="1" dirty="0" smtClean="0">
                <a:solidFill>
                  <a:srgbClr val="060141"/>
                </a:solidFill>
                <a:latin typeface="+mj-lt"/>
                <a:cs typeface="Calibri" pitchFamily="34" charset="0"/>
              </a:rPr>
              <a:t>Foundation Year: 1990</a:t>
            </a:r>
          </a:p>
          <a:p>
            <a:pPr>
              <a:lnSpc>
                <a:spcPct val="150000"/>
              </a:lnSpc>
              <a:buClr>
                <a:schemeClr val="tx1"/>
              </a:buClr>
            </a:pPr>
            <a:endParaRPr lang="en-US" sz="2000" dirty="0" smtClean="0">
              <a:solidFill>
                <a:srgbClr val="060141"/>
              </a:solidFill>
              <a:latin typeface="+mj-lt"/>
            </a:endParaRPr>
          </a:p>
          <a:p>
            <a:pPr>
              <a:lnSpc>
                <a:spcPct val="150000"/>
              </a:lnSpc>
              <a:buClr>
                <a:schemeClr val="tx1"/>
              </a:buClr>
            </a:pPr>
            <a:r>
              <a:rPr lang="en-US" sz="2000" dirty="0" smtClean="0">
                <a:solidFill>
                  <a:srgbClr val="060141"/>
                </a:solidFill>
                <a:latin typeface="+mj-lt"/>
              </a:rPr>
              <a:t>Registered Under</a:t>
            </a:r>
          </a:p>
          <a:p>
            <a:pPr>
              <a:lnSpc>
                <a:spcPct val="150000"/>
              </a:lnSpc>
              <a:buClr>
                <a:schemeClr val="tx1"/>
              </a:buClr>
            </a:pPr>
            <a:r>
              <a:rPr lang="en-US" sz="2000" dirty="0" smtClean="0">
                <a:solidFill>
                  <a:srgbClr val="060141"/>
                </a:solidFill>
                <a:latin typeface="+mj-lt"/>
              </a:rPr>
              <a:t> The </a:t>
            </a:r>
            <a:r>
              <a:rPr lang="en-US" sz="2000" dirty="0">
                <a:solidFill>
                  <a:srgbClr val="060141"/>
                </a:solidFill>
                <a:latin typeface="+mj-lt"/>
              </a:rPr>
              <a:t>Societies Registration Act, 1973.</a:t>
            </a:r>
          </a:p>
        </p:txBody>
      </p:sp>
      <p:sp>
        <p:nvSpPr>
          <p:cNvPr id="6" name="Slide Number Placeholder 5"/>
          <p:cNvSpPr>
            <a:spLocks noGrp="1"/>
          </p:cNvSpPr>
          <p:nvPr>
            <p:ph type="sldNum" sz="quarter" idx="12"/>
          </p:nvPr>
        </p:nvSpPr>
        <p:spPr/>
        <p:txBody>
          <a:bodyPr/>
          <a:lstStyle/>
          <a:p>
            <a:fld id="{26C9AA52-17B6-4630-8841-3375D8E7DAA9}" type="slidenum">
              <a:rPr lang="en-US" smtClean="0"/>
              <a:pPr/>
              <a:t>3</a:t>
            </a:fld>
            <a:endParaRPr lang="en-US"/>
          </a:p>
        </p:txBody>
      </p:sp>
      <p:pic>
        <p:nvPicPr>
          <p:cNvPr id="7"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spTree>
    <p:extLst>
      <p:ext uri="{BB962C8B-B14F-4D97-AF65-F5344CB8AC3E}">
        <p14:creationId xmlns="" xmlns:p14="http://schemas.microsoft.com/office/powerpoint/2010/main" val="3941169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285720" y="571480"/>
            <a:ext cx="5500726" cy="6143668"/>
          </a:xfrm>
        </p:spPr>
        <p:txBody>
          <a:bodyPr>
            <a:noAutofit/>
          </a:bodyPr>
          <a:lstStyle/>
          <a:p>
            <a:pPr algn="just">
              <a:buClr>
                <a:srgbClr val="92D050"/>
              </a:buClr>
              <a:buFont typeface="Wingdings" pitchFamily="2" charset="2"/>
              <a:buChar char="§"/>
            </a:pPr>
            <a:r>
              <a:rPr lang="en-US" sz="1800" dirty="0" smtClean="0">
                <a:solidFill>
                  <a:schemeClr val="tx2">
                    <a:lumMod val="75000"/>
                  </a:schemeClr>
                </a:solidFill>
              </a:rPr>
              <a:t>The participation of women in the Gram </a:t>
            </a:r>
            <a:r>
              <a:rPr lang="en-US" sz="1800" dirty="0" err="1" smtClean="0">
                <a:solidFill>
                  <a:schemeClr val="tx2">
                    <a:lumMod val="75000"/>
                  </a:schemeClr>
                </a:solidFill>
              </a:rPr>
              <a:t>Sabha</a:t>
            </a:r>
            <a:r>
              <a:rPr lang="en-US" sz="1800" dirty="0" smtClean="0">
                <a:solidFill>
                  <a:schemeClr val="tx2">
                    <a:lumMod val="75000"/>
                  </a:schemeClr>
                </a:solidFill>
              </a:rPr>
              <a:t> meetings has increased. Elected Women Representatives (EWR) submitted 4750 applications for pensions, 370 applications for the construction of school buildings, 35 applications for </a:t>
            </a:r>
            <a:r>
              <a:rPr lang="en-US" sz="1800" dirty="0" err="1" smtClean="0">
                <a:solidFill>
                  <a:schemeClr val="tx2">
                    <a:lumMod val="75000"/>
                  </a:schemeClr>
                </a:solidFill>
              </a:rPr>
              <a:t>Anganwaris</a:t>
            </a:r>
            <a:r>
              <a:rPr lang="en-US" sz="1800" dirty="0" smtClean="0">
                <a:solidFill>
                  <a:schemeClr val="tx2">
                    <a:lumMod val="75000"/>
                  </a:schemeClr>
                </a:solidFill>
              </a:rPr>
              <a:t>, 98 applications for </a:t>
            </a:r>
            <a:r>
              <a:rPr lang="en-US" sz="1800" dirty="0" err="1" smtClean="0">
                <a:solidFill>
                  <a:schemeClr val="tx2">
                    <a:lumMod val="75000"/>
                  </a:schemeClr>
                </a:solidFill>
              </a:rPr>
              <a:t>Kapil</a:t>
            </a:r>
            <a:r>
              <a:rPr lang="en-US" sz="1800" dirty="0" smtClean="0">
                <a:solidFill>
                  <a:schemeClr val="tx2">
                    <a:lumMod val="75000"/>
                  </a:schemeClr>
                </a:solidFill>
              </a:rPr>
              <a:t> </a:t>
            </a:r>
            <a:r>
              <a:rPr lang="en-US" sz="1800" dirty="0" err="1" smtClean="0">
                <a:solidFill>
                  <a:schemeClr val="tx2">
                    <a:lumMod val="75000"/>
                  </a:schemeClr>
                </a:solidFill>
              </a:rPr>
              <a:t>Dhara</a:t>
            </a:r>
            <a:r>
              <a:rPr lang="en-US" sz="1800" dirty="0" smtClean="0">
                <a:solidFill>
                  <a:schemeClr val="tx2">
                    <a:lumMod val="75000"/>
                  </a:schemeClr>
                </a:solidFill>
              </a:rPr>
              <a:t> </a:t>
            </a:r>
            <a:r>
              <a:rPr lang="en-US" sz="1800" dirty="0" err="1" smtClean="0">
                <a:solidFill>
                  <a:schemeClr val="tx2">
                    <a:lumMod val="75000"/>
                  </a:schemeClr>
                </a:solidFill>
              </a:rPr>
              <a:t>dugwells</a:t>
            </a:r>
            <a:r>
              <a:rPr lang="en-US" sz="1800" dirty="0" smtClean="0">
                <a:solidFill>
                  <a:schemeClr val="tx2">
                    <a:lumMod val="75000"/>
                  </a:schemeClr>
                </a:solidFill>
              </a:rPr>
              <a:t> which have mostly been sanctioned. </a:t>
            </a:r>
          </a:p>
          <a:p>
            <a:pPr>
              <a:buClr>
                <a:srgbClr val="92D050"/>
              </a:buClr>
              <a:buFont typeface="Wingdings" pitchFamily="2" charset="2"/>
              <a:buChar char="§"/>
            </a:pPr>
            <a:endParaRPr lang="en-US" sz="1800" dirty="0" smtClean="0">
              <a:solidFill>
                <a:schemeClr val="tx2">
                  <a:lumMod val="75000"/>
                </a:schemeClr>
              </a:solidFill>
            </a:endParaRPr>
          </a:p>
          <a:p>
            <a:pPr algn="just">
              <a:buClr>
                <a:srgbClr val="92D050"/>
              </a:buClr>
              <a:buFont typeface="Wingdings" pitchFamily="2" charset="2"/>
              <a:buChar char="§"/>
            </a:pPr>
            <a:r>
              <a:rPr lang="en-US" sz="1800" dirty="0" smtClean="0">
                <a:solidFill>
                  <a:schemeClr val="tx2">
                    <a:lumMod val="75000"/>
                  </a:schemeClr>
                </a:solidFill>
              </a:rPr>
              <a:t>19000 women have got employment in the Mahatma Gandhi National Rural Employment Guarantee Scheme resulting in a cumulative income of Rs 4 </a:t>
            </a:r>
            <a:r>
              <a:rPr lang="en-US" sz="1800" dirty="0" err="1" smtClean="0">
                <a:solidFill>
                  <a:schemeClr val="tx2">
                    <a:lumMod val="75000"/>
                  </a:schemeClr>
                </a:solidFill>
              </a:rPr>
              <a:t>crores</a:t>
            </a:r>
            <a:r>
              <a:rPr lang="en-US" sz="1800" dirty="0" smtClean="0">
                <a:solidFill>
                  <a:schemeClr val="tx2">
                    <a:lumMod val="75000"/>
                  </a:schemeClr>
                </a:solidFill>
              </a:rPr>
              <a:t> and the construction of assets such as tanks, roads and school buildings. 1200 adolescent girls have been given health training and 9000 women have been given health checkups. 900 toilets and 3 sub health </a:t>
            </a:r>
            <a:r>
              <a:rPr lang="en-US" sz="1800" dirty="0" err="1" smtClean="0">
                <a:solidFill>
                  <a:schemeClr val="tx2">
                    <a:lumMod val="75000"/>
                  </a:schemeClr>
                </a:solidFill>
              </a:rPr>
              <a:t>centres</a:t>
            </a:r>
            <a:r>
              <a:rPr lang="en-US" sz="1800" dirty="0" smtClean="0">
                <a:solidFill>
                  <a:schemeClr val="tx2">
                    <a:lumMod val="75000"/>
                  </a:schemeClr>
                </a:solidFill>
              </a:rPr>
              <a:t> have been constructed.</a:t>
            </a:r>
          </a:p>
          <a:p>
            <a:pPr algn="just">
              <a:buClr>
                <a:srgbClr val="92D050"/>
              </a:buClr>
              <a:buFont typeface="Wingdings" pitchFamily="2" charset="2"/>
              <a:buChar char="§"/>
            </a:pPr>
            <a:endParaRPr lang="en-US" sz="1800" dirty="0" smtClean="0">
              <a:solidFill>
                <a:schemeClr val="tx2">
                  <a:lumMod val="75000"/>
                </a:schemeClr>
              </a:solidFill>
            </a:endParaRPr>
          </a:p>
          <a:p>
            <a:pPr algn="just">
              <a:buClr>
                <a:srgbClr val="92D050"/>
              </a:buClr>
              <a:buFont typeface="Wingdings" pitchFamily="2" charset="2"/>
              <a:buChar char="§"/>
            </a:pPr>
            <a:r>
              <a:rPr lang="en-US" sz="1800" dirty="0" smtClean="0">
                <a:solidFill>
                  <a:schemeClr val="tx2">
                    <a:lumMod val="75000"/>
                  </a:schemeClr>
                </a:solidFill>
              </a:rPr>
              <a:t>3965 women members of 200 SHGs have saved Rs 65 </a:t>
            </a:r>
            <a:r>
              <a:rPr lang="en-US" sz="1800" dirty="0" err="1" smtClean="0">
                <a:solidFill>
                  <a:schemeClr val="tx2">
                    <a:lumMod val="75000"/>
                  </a:schemeClr>
                </a:solidFill>
              </a:rPr>
              <a:t>Lakhs</a:t>
            </a:r>
            <a:r>
              <a:rPr lang="en-US" sz="1800" dirty="0" smtClean="0">
                <a:solidFill>
                  <a:schemeClr val="tx2">
                    <a:lumMod val="75000"/>
                  </a:schemeClr>
                </a:solidFill>
              </a:rPr>
              <a:t> which has provided them with economic self reliance and freedom from debt bondage to usurious moneylenders.</a:t>
            </a:r>
            <a:endParaRPr lang="en-IN" sz="2000" dirty="0" smtClean="0">
              <a:solidFill>
                <a:schemeClr val="tx2">
                  <a:lumMod val="75000"/>
                </a:schemeClr>
              </a:solidFill>
              <a:ea typeface="MS PGothic" pitchFamily="34" charset="-128"/>
            </a:endParaRPr>
          </a:p>
        </p:txBody>
      </p:sp>
      <p:sp>
        <p:nvSpPr>
          <p:cNvPr id="28675" name="AutoShape 6" descr="data:image/jpeg;base64,/9j/4AAQSkZJRgABAQAAAQABAAD/2wBDAAkGBwgHBgkIBwgKCgkLDRYPDQwMDRsUFRAWIB0iIiAdHx8kKDQsJCYxJx8fLT0tMTU3Ojo6Iys/RD84QzQ5Ojf/2wBDAQoKCg0MDRoPDxo3JR8lNzc3Nzc3Nzc3Nzc3Nzc3Nzc3Nzc3Nzc3Nzc3Nzc3Nzc3Nzc3Nzc3Nzc3Nzc3Nzc3Nzf/wAARCABcAHoDASIAAhEBAxEB/8QAGwAAAwEBAQEBAAAAAAAAAAAABAUGAwIBAAf/xAA8EAACAQIFAgMFBQYFBQAAAAABAgMEEQAFEiExE0EiUWEGFHGBkSMyobHwFUJSwdHhJDNicvEWU1SCwv/EABkBAAMBAQEAAAAAAAAAAAAAAAECAwQABf/EACIRAAICAgIDAQADAAAAAAAAAAABAhEDIRIxIkFRMgQTQv/aAAwDAQACEQMRAD8ASy0k0v2FKEaAqFPg3W3n8R3vfbEDWTGlriaZ1NpSQFQeEqdrH6cH88foaPRe7mSmzB4ptmEy7hu+6seNxsN7Yl8z05lKTLIOTYILA77sATvvfjGD+PJpuzFhdPZh7O1sq1TJCPEz63BN2Zje5v8AA2xX1kzqiFn6b28JRytgbmxBG3BG4/PEPlVIwjkIdYyG2DEjULcA+Z3xWSKKvKZIqWZaqSAh0DG3HIufiecDPFc7Fypc9AskM4rB97xjUy6dKE+ltvp5Y1kq9fusahSyWQDXYtdye3GxA+WPYaUROXEqOyEXDMHIvsd+Qd7Y2mWnM8M3uOlGIIkAC2JPffy7emE0Kn6N8pzZaethDkLqKtqI2JsRzyMDzuKiR90KRtKyck28G2/kFx2wpzGYTo1AalsPFt4tIPHbtgaKJkSUa7hkIAe2q5IO5+WAqGhJdBeVTLJX9blEhBI2Nyrg3thhTVLrLX02lWEa1EfkQbMDv8RhbHRPS0etZYg4i0yEnZhcmw8+fTC+WtqI5ZHB8UhLN3NyLn8zgfp6Gck3o5qfs6aQzm4tuEa5YnjCYQTTSmeG4AQNu9ifp3/tg5swSRrSNq32NuLdjftgymnjiglmiaOJ7gRyOeABbYdrb/XFouUV0BNpdE1nlXUzENU6i37uo3sP5YHyirNLKzwxr7zb7OV7Hpm3IB2v69sE57PT1Ekxgk6rar9UAgG/f5+eFlHATUoJJVhU3vIT90Y1R/OzTFLiNV9o85jSWnmqnDh7M7gal7Gx9fP+uOW/bErGQtKxc6tXRG9+/GH1FDTRfb0tHHI0iXFXXG5a37wHA+QO3xxhJLeRi2YQKSTdbMben3sTc/iIue/FDumqYKmncSSIxVNQkENri1wNvzPF/XExFU66qU7qQCxcHgj4cb/ljPK+tSJK6S2K2Bs3HPI7Y5oo6meQRQQxmaZygXUQwBO9/I2P07Y6OPjYViUW3ZS0GXJWZNCsv3xGzqdBumok2BG5txue3O+NIMtWmo5ZoZaiOWM6295QRhhfxW73+fftjTMMxy32fp0oI4KjMplTSzpKYkB4JDC5Jtt/O22PMihp8yoaq4qXppY2VaaZy1mvewI3tcWvYH1xGSl+m9EZNvyfRrlEpqKkTqrLTtGN2cld+ACSNXJ+VsbVeVU9QWo+v7ouvw9Jhubd7jcG3xwZTZXUIqNFCYIVJW8qaQoHGn+u5/lp+zqXLneuQJ1mDNK/UbV5k2K779vjiLl5X0IpW9CWopDSTrl09fKxZS1NITZgvG7E+Ztf1FsZQ0dTRSu9TLSyU8h1qqSHsQbEW34I9D25GMs9knr6d5aVWlnjJid0uQoYjxKANuBvyL8jA1KvUK0lS7L0JnXpMliWL7EG3z4Px8rqL47ZdR8bsaTZjDDOXdrkjZTawPe4O/Hfa/OE9ZE+qSdBp6smkXIIU+nlscD5nl9ZFO0opZIFQAKzjZh6kE4I97rHpgiEywgsJBGVNmB3Xj4WP5bYMYJbico6tA3uiq0C2VyvgVCpOpie/PH6vgfMI5JqlxVyeFdii2VV2228vXBEhZm6kdwgF11D/L59PT5eeMo6ecqZikgKnVqdStyfK+/5Yda2w9bYqn13ZI1OwuANyR2OBqKrFNJrCXkFtBbcIfO3n5eWHE0k0fjsrre5Kg34H8rfhiem2nkIO2okbW7+WLQdotDa2NMxqZCwmkZpmYDxM5tf9A7Y9WppSoPu8x2/8hsfe7RVeXp0ZJGnDjWhHhUb+LYXx4MqYAD32MW7aW/pjtUFRtD2XNcmo6dqcUckk4QhpCguNuDqP4D/AI4yuekSnmqaGZo2jjtJBIbspPdT3U/UY2z2GmrZqeKlhjFQAZCUt9oFtsW+F+2wHpj3IfYuXMKhpTUGmy6xtLJGS73sSoXbgbX4+O+J1HiRfFx2KT9pKrzXBWwBQXJ+A799vTFTkFRUQRCR4xToV/f2YKNuB52/Ly2Y5xQU3s68UwQVFIw0hwulwf8AV57Dtb8bjnMs+yeqy/oCb7RwVgqI2AMbd9+w/D6YnJ8lVaJN81VaDffozpjnqxD4hw5DsL2FlFzYnvtf07E0z5TI6dRoZJjcF+ghLHyJJY/O+JzLPZ2kkjIWcpKdxLMpYE8XJvt8cMaPJ6JpHoa/L4KeVbkCEcj+JSOx3/nY8TpejoqFfTWukyKll6AkFJUo1jG1P3/2gj6jf44RT0xapSakki8Y09eLUxBuOQwDA3tsefPDuq9jyjtU5fUe+uBbpVJJYeilr+fG/POEGSUckVXUpWIlHHcyzRORpjI8/rgqkrTOS43JBfsosVZ7RQ0UrEURBebVGF6o2GkW4BOk3/3W2Ix37R50kdFSU0AFM0SSh1jsFIY7JYA7KLAC23pc41p6ZHqYjRSBXYECbuV3PhI+Rve+FeZ0kawwMWDXU6e3J8vrz54rGSrQ/JWbz0EVBFBrdZYjEjrouQSRcG/lxscKq+vWRiI1UqbbseR5AfXgYr4hFSZFQRGPqnrAuzcsCVLetvEdvhiMyuiiMHvEkUmoSGMWbULDkm/Hww08f+mBJN2zJtNORNJANbIFTVw9ubrvfkfXCKv0Szu6IoeQ30x7D5dvXFHmkbTt1Yo4VQ2UASqxH/qCCPS/5YWrEqyAyAM1rBlH632wYui2NmeTTtHHPAHYakJZFtvt3PoB288ZtXxBiEeXQD4f8Op2+OrHDbNqhcjqXAfjw9/lhYTubE29MUSTLltl9HHXOtTojljicoY9RW5t2PF7dja9r740zOes9n4zJlzyCNrgytYhR/Dtte4+d79sJ8tqxIrSuYwyxHX+6Tve/qbjFRl2YRJUQ0WZpdKhGAvZlYixMZ5ubMDxvta5Ixnkpqf1fDI1JT1tCWPPc3z6mGXQS6ozs0SxrwN7nYkfEW58uGns97OCeQxSxKf4hwdu4OEOe5bHkOdWpH6lFUR9SNGNwVJIKt52I/LH6LlGb5DDDDG88zPYeJhYH1JHb9cY7JVeIMy0uIhzCgzD2bq1SComakYaom13X4EHa/6GDJ5hm9LFJVLo91NjIDYx3ta/8IP044vvQ+0y0NZlLxLXQDWVMTC46cgNxufPj1xO5D7RU1FFFDXRmpchlZkTxAb7ED73HHPzOJJNrRJRbDKX3qmVajL3kq4wLrF1Cbj4HY3H4j6cZstJnsDTASU0+yGQrdQ3kV/C4vbvgQPAmZTtklSZYy3+WhuNxtbt2O3bBtVUrWuZnCRzCMrNHpI1EfHg+mBJOLspVIDyFCs8UblbxaxoG5A0keu21798CVw61IPH01jgLXGzE7bcb4a5GBXZ5BTJYRAN1JLnVwb/AD3AGBc3oYIlj91ZmilQLGH+94gttR+eNeGDa5MV23Zaf9L5WuTxTS5jUoIo0mkOlSdwNh87YgfZyGOOor5Jaer/AGSWaRaqbUo5OwFwp45Hz7YtIXlq8mmgJOmaCFQ2oAGxW/4Ym6+DL8j/AMItFJLIy65JJERtW1tXyHHlhs8opUhr1onc2loZFaKgjNPTW4Kl2O/JLG9+MIpyyppJLNe4kdQu3be5F/n2w4zaoamBNPHMZmUeN4yGQW3sLd/P42wiqI3heRahHB0WAZt9+9vpscJBaK499ATCoWFQ8XhDEB7eEX3tceuMjBJc3VPkcM0pldEkkSQkIGU8rwNjf1vj00tJc6q2gVu6nVt6fdxTkWbrsJy+COOhRyWDWYpIAVdLEB+OdJIYd8GZzKkGWqk8bRtdHiWJyphk5sPQXNvQgfug4ew+6tlskxgpiVdtMzLYi/3QGJ5F7bD8DbALzQVEsTJEr0zADXoF0kOxNu3I2YHEHk3ZleR8troRT9SqrYHrbLTuLRuoDDTfaw9CdxyMOqHLUFaaaQdIW6kZja6uBzzv3HrjShy2OkppqdyZomm60YUjwqbWPNwfUfzxrTSoI4ywaTota5axHNviP1tiWTK6qImSevEoH6NbRpRTadBXeXpqz7eR7Yn6rIInnZ6esKR3JtIur8RwPlg2WtdG6Y0sDGVU3sxH9eMDSVJqBAseoKQNQUbMR+6Rx2xljLKvZBTyLph2WZdLFElpIvCxJ6cv3j6C1h5bn6Y0rNMaGNRoPhupvexJsbX3O/8AfAsFZNBSARJrkYkgEfh8fLG0NdUsViqXEsAN2iaNSrfUbX8/jh1kn3LaCssvZ37MyPLnMcijSEJFvS3bzx9UF/cqckXVAHBP+lb/APyMNMhpIaWs97jj92pFUvKs7XCgAnUpuSduxN8Z5pTCXK0qKdkkhlBWOVRs1iQRY49jA4yxriXjTVo0paxxk0kcRN0pUNtItYW+vzxISZrWVs0dGrurMbWUkE8bCxG398VVBTzLBUIy6SaQ7YgswSWCoNQvgKMbEX77HAyYV37GhFMJ9oJ0i6cPvkizRkjRHYqSDbki9/XCVlaotMzW33AN774Iq4/eRrJuFFw1tNza/wCX54UdWWMF0BBZRc/KxxNItCNIZpLLTM3TddB2CMLj02x3+z9Xi6CNfe/SO+EzSGQgHe/O218EBJDv74R6dU45qh5cvTHFAZ2p1VEaSM3JS+w47A3HbkWwyoaT3SWKxdRIbEOdgbdz5X7/ADwnp5mEyIFUAAC4G52/X0w1hmkkZ0d2IAa1zfdb2P4YzZDPlsPZ092j0OY5IW6bhjckX2tf5fq+BRIQXjuNCtp0k77/AN/zxxVzuySsQNRWM6gNxY2/K30GNM0J98qQdyZU8Xcc4kkSSCKZZZ/dKV1Vl6jCNzvpvfa/x24wVV0NVCzieNtRW7KELBwtiXBA5Fxf44T088iyNoYqFcMAu1jYYJrs5qVipmhSKGRQS0iA3kJHiJBJFz3sBh1FNbHUU+x1T0JlVSHjLsiuVXzHceXGOzTSidYZEILrrTa40k2O49Tiey72vzGUwUXSpYxERGJo4yshAHcg7+t8VsFZUZdQe808p1QU8bRoygoutTqUC2w22A4wVgTB/RFs5y55qOXTE8bKwKsliQe1iPX4YY1NQaXLIoYZaGnolZzHBOjnQxNyvhB/4wupM6qs11SVyQSOAuk9IC11v8+e98Ksl9rq+atkpJKeiaARt4Gh1bC1rkm5574pCEsUrT0UhglCXeh3V+03QgneF6QQ9PSs0dOCUBuDck7Hm1gewxNVVfqhMsUMBWRCiyCmID7jZiW8R2tsot5YMy9lzFpqsxrAIGURwQ3ESi19lJNu/HngGbpWR0poELyqpCrxdgCR640u3stSRONQzsnUVgIQxtta3ntgGSkmMZjudhbm4O/OKBpZDLURs2oRi6kgXvfzGNGhRySwJbzJ9MJyGJuCjESNJICzfwgjjH3up/7GGkgXqSIVBCsLXv3wu6p8h9TjrZx//9k="/>
          <p:cNvSpPr>
            <a:spLocks noChangeAspect="1" noChangeArrowheads="1"/>
          </p:cNvSpPr>
          <p:nvPr/>
        </p:nvSpPr>
        <p:spPr bwMode="auto">
          <a:xfrm>
            <a:off x="307975" y="-266700"/>
            <a:ext cx="1162050" cy="876300"/>
          </a:xfrm>
          <a:prstGeom prst="rect">
            <a:avLst/>
          </a:prstGeom>
          <a:noFill/>
          <a:ln w="9525">
            <a:noFill/>
            <a:miter lim="800000"/>
            <a:headEnd/>
            <a:tailEnd/>
          </a:ln>
        </p:spPr>
        <p:txBody>
          <a:bodyPr/>
          <a:lstStyle/>
          <a:p>
            <a:endParaRPr lang="en-US">
              <a:latin typeface="Constantia" pitchFamily="18" charset="0"/>
            </a:endParaRPr>
          </a:p>
        </p:txBody>
      </p:sp>
      <p:pic>
        <p:nvPicPr>
          <p:cNvPr id="10" name="Picture 9" descr="DSC04064.JPG"/>
          <p:cNvPicPr>
            <a:picLocks noChangeAspect="1"/>
          </p:cNvPicPr>
          <p:nvPr/>
        </p:nvPicPr>
        <p:blipFill>
          <a:blip r:embed="rId3" cstate="email">
            <a:lum bright="10000"/>
          </a:blip>
          <a:srcRect t="16473" b="6961"/>
          <a:stretch>
            <a:fillRect/>
          </a:stretch>
        </p:blipFill>
        <p:spPr>
          <a:xfrm>
            <a:off x="6072198" y="2604302"/>
            <a:ext cx="2928958" cy="1681954"/>
          </a:xfrm>
          <a:prstGeom prst="rect">
            <a:avLst/>
          </a:prstGeom>
          <a:ln>
            <a:noFill/>
          </a:ln>
          <a:effectLst>
            <a:outerShdw blurRad="190500" algn="tl" rotWithShape="0">
              <a:srgbClr val="000000">
                <a:alpha val="70000"/>
              </a:srgbClr>
            </a:outerShdw>
          </a:effectLst>
        </p:spPr>
      </p:pic>
      <p:pic>
        <p:nvPicPr>
          <p:cNvPr id="17" name="Picture 16" descr="women_day.jpg"/>
          <p:cNvPicPr>
            <a:picLocks noChangeAspect="1"/>
          </p:cNvPicPr>
          <p:nvPr/>
        </p:nvPicPr>
        <p:blipFill>
          <a:blip r:embed="rId4" cstate="email">
            <a:lum bright="10000" contrast="10000"/>
          </a:blip>
          <a:srcRect/>
          <a:stretch>
            <a:fillRect/>
          </a:stretch>
        </p:blipFill>
        <p:spPr>
          <a:xfrm>
            <a:off x="6000760" y="4500570"/>
            <a:ext cx="3100294" cy="1928826"/>
          </a:xfrm>
          <a:prstGeom prst="rect">
            <a:avLst/>
          </a:prstGeom>
          <a:ln>
            <a:noFill/>
          </a:ln>
          <a:effectLst>
            <a:outerShdw blurRad="190500" algn="tl" rotWithShape="0">
              <a:srgbClr val="000000">
                <a:alpha val="70000"/>
              </a:srgbClr>
            </a:outerShdw>
          </a:effectLst>
        </p:spPr>
      </p:pic>
      <p:sp>
        <p:nvSpPr>
          <p:cNvPr id="12" name="Slide Number Placeholder 11"/>
          <p:cNvSpPr>
            <a:spLocks noGrp="1"/>
          </p:cNvSpPr>
          <p:nvPr>
            <p:ph type="sldNum" sz="quarter" idx="12"/>
          </p:nvPr>
        </p:nvSpPr>
        <p:spPr/>
        <p:txBody>
          <a:bodyPr/>
          <a:lstStyle/>
          <a:p>
            <a:fld id="{26C9AA52-17B6-4630-8841-3375D8E7DAA9}" type="slidenum">
              <a:rPr lang="en-US" smtClean="0"/>
              <a:pPr/>
              <a:t>30</a:t>
            </a:fld>
            <a:endParaRPr lang="en-US"/>
          </a:p>
        </p:txBody>
      </p:sp>
      <p:pic>
        <p:nvPicPr>
          <p:cNvPr id="6146" name="Picture 2" descr="C:\Users\ASA\Desktop\sweep meeting1.jpg"/>
          <p:cNvPicPr>
            <a:picLocks noChangeAspect="1" noChangeArrowheads="1"/>
          </p:cNvPicPr>
          <p:nvPr/>
        </p:nvPicPr>
        <p:blipFill>
          <a:blip r:embed="rId5" cstate="print"/>
          <a:srcRect t="16917"/>
          <a:stretch>
            <a:fillRect/>
          </a:stretch>
        </p:blipFill>
        <p:spPr bwMode="auto">
          <a:xfrm>
            <a:off x="6049420" y="500042"/>
            <a:ext cx="2981256" cy="1857388"/>
          </a:xfrm>
          <a:prstGeom prst="rect">
            <a:avLst/>
          </a:prstGeom>
          <a:noFill/>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357158" y="500042"/>
            <a:ext cx="5572164" cy="5857916"/>
          </a:xfrm>
        </p:spPr>
        <p:txBody>
          <a:bodyPr>
            <a:noAutofit/>
          </a:bodyPr>
          <a:lstStyle/>
          <a:p>
            <a:pPr marL="361950" indent="-361950" eaLnBrk="1" fontAlgn="auto" hangingPunct="1">
              <a:spcAft>
                <a:spcPts val="0"/>
              </a:spcAft>
              <a:buClr>
                <a:schemeClr val="accent3"/>
              </a:buClr>
              <a:buFont typeface="Wingdings 2"/>
              <a:buNone/>
              <a:defRPr/>
            </a:pPr>
            <a:endParaRPr lang="en-GB" sz="800" dirty="0" smtClean="0">
              <a:solidFill>
                <a:schemeClr val="tx2">
                  <a:lumMod val="75000"/>
                </a:schemeClr>
              </a:solidFill>
              <a:ea typeface="MS PGothic" pitchFamily="34" charset="-128"/>
            </a:endParaRPr>
          </a:p>
          <a:p>
            <a:pPr marL="361950" indent="-361950" algn="just">
              <a:lnSpc>
                <a:spcPts val="1600"/>
              </a:lnSpc>
              <a:buClr>
                <a:schemeClr val="accent3"/>
              </a:buClr>
              <a:buFont typeface="Wingdings" pitchFamily="2" charset="2"/>
              <a:buChar char="§"/>
              <a:defRPr/>
            </a:pPr>
            <a:r>
              <a:rPr lang="en-US" sz="1600" dirty="0" smtClean="0">
                <a:solidFill>
                  <a:schemeClr val="tx2">
                    <a:lumMod val="75000"/>
                  </a:schemeClr>
                </a:solidFill>
                <a:ea typeface="MS PGothic" pitchFamily="34" charset="-128"/>
              </a:rPr>
              <a:t>Quality Education is provided to over 12000 children studying in 150 Government Primary Schools and their educational levels have increased as a result.</a:t>
            </a:r>
          </a:p>
          <a:p>
            <a:pPr marL="361950" indent="-361950" algn="just">
              <a:lnSpc>
                <a:spcPts val="1600"/>
              </a:lnSpc>
              <a:buClr>
                <a:schemeClr val="accent3"/>
              </a:buClr>
              <a:buFont typeface="Wingdings" pitchFamily="2" charset="2"/>
              <a:buChar char="§"/>
              <a:defRPr/>
            </a:pPr>
            <a:endParaRPr lang="en-US" sz="1600" dirty="0" smtClean="0">
              <a:solidFill>
                <a:schemeClr val="tx2">
                  <a:lumMod val="75000"/>
                </a:schemeClr>
              </a:solidFill>
              <a:ea typeface="MS PGothic" pitchFamily="34" charset="-128"/>
            </a:endParaRPr>
          </a:p>
          <a:p>
            <a:pPr marL="361950" indent="-361950" algn="just">
              <a:lnSpc>
                <a:spcPts val="1600"/>
              </a:lnSpc>
              <a:buClr>
                <a:schemeClr val="accent3"/>
              </a:buClr>
              <a:buFont typeface="Wingdings" pitchFamily="2" charset="2"/>
              <a:buChar char="§"/>
              <a:defRPr/>
            </a:pPr>
            <a:r>
              <a:rPr lang="en-US" sz="1600" dirty="0" smtClean="0">
                <a:solidFill>
                  <a:schemeClr val="tx2">
                    <a:lumMod val="75000"/>
                  </a:schemeClr>
                </a:solidFill>
                <a:ea typeface="MS PGothic" pitchFamily="34" charset="-128"/>
              </a:rPr>
              <a:t>240 dropout children in 40 villages were brought back to mainstream school education through the provision of training in the residential schools</a:t>
            </a:r>
          </a:p>
          <a:p>
            <a:pPr marL="361950" indent="-361950" algn="just">
              <a:lnSpc>
                <a:spcPts val="1600"/>
              </a:lnSpc>
              <a:buClr>
                <a:schemeClr val="accent3"/>
              </a:buClr>
              <a:buFont typeface="Wingdings" pitchFamily="2" charset="2"/>
              <a:buChar char="§"/>
              <a:defRPr/>
            </a:pPr>
            <a:endParaRPr lang="en-US" sz="1600" dirty="0" smtClean="0">
              <a:solidFill>
                <a:schemeClr val="tx2">
                  <a:lumMod val="75000"/>
                </a:schemeClr>
              </a:solidFill>
              <a:ea typeface="MS PGothic" pitchFamily="34" charset="-128"/>
            </a:endParaRPr>
          </a:p>
          <a:p>
            <a:pPr marL="361950" indent="-361950" algn="just">
              <a:lnSpc>
                <a:spcPts val="1600"/>
              </a:lnSpc>
              <a:buClr>
                <a:schemeClr val="accent3"/>
              </a:buClr>
              <a:buFont typeface="Wingdings" pitchFamily="2" charset="2"/>
              <a:buChar char="§"/>
              <a:defRPr/>
            </a:pPr>
            <a:r>
              <a:rPr lang="en-US" sz="1600" dirty="0" smtClean="0">
                <a:solidFill>
                  <a:schemeClr val="tx2">
                    <a:lumMod val="75000"/>
                  </a:schemeClr>
                </a:solidFill>
                <a:ea typeface="MS PGothic" pitchFamily="34" charset="-128"/>
              </a:rPr>
              <a:t>2500 children from remote villages in </a:t>
            </a:r>
            <a:r>
              <a:rPr lang="en-US" sz="1600" dirty="0" err="1" smtClean="0">
                <a:solidFill>
                  <a:schemeClr val="tx2">
                    <a:lumMod val="75000"/>
                  </a:schemeClr>
                </a:solidFill>
                <a:ea typeface="MS PGothic" pitchFamily="34" charset="-128"/>
              </a:rPr>
              <a:t>Petlawad</a:t>
            </a:r>
            <a:r>
              <a:rPr lang="en-US" sz="1600" dirty="0" smtClean="0">
                <a:solidFill>
                  <a:schemeClr val="tx2">
                    <a:lumMod val="75000"/>
                  </a:schemeClr>
                </a:solidFill>
                <a:ea typeface="MS PGothic" pitchFamily="34" charset="-128"/>
              </a:rPr>
              <a:t> </a:t>
            </a:r>
            <a:r>
              <a:rPr lang="en-US" sz="1600" dirty="0" err="1" smtClean="0">
                <a:solidFill>
                  <a:schemeClr val="tx2">
                    <a:lumMod val="75000"/>
                  </a:schemeClr>
                </a:solidFill>
                <a:ea typeface="MS PGothic" pitchFamily="34" charset="-128"/>
              </a:rPr>
              <a:t>Tehsil</a:t>
            </a:r>
            <a:r>
              <a:rPr lang="en-US" sz="1600" dirty="0" smtClean="0">
                <a:solidFill>
                  <a:schemeClr val="tx2">
                    <a:lumMod val="75000"/>
                  </a:schemeClr>
                </a:solidFill>
                <a:ea typeface="MS PGothic" pitchFamily="34" charset="-128"/>
              </a:rPr>
              <a:t> being provided quality residential education in the school in the </a:t>
            </a:r>
            <a:r>
              <a:rPr lang="en-US" sz="1600" dirty="0" err="1" smtClean="0">
                <a:solidFill>
                  <a:schemeClr val="tx2">
                    <a:lumMod val="75000"/>
                  </a:schemeClr>
                </a:solidFill>
                <a:ea typeface="MS PGothic" pitchFamily="34" charset="-128"/>
              </a:rPr>
              <a:t>Sampark</a:t>
            </a:r>
            <a:r>
              <a:rPr lang="en-US" sz="1600" dirty="0" smtClean="0">
                <a:solidFill>
                  <a:schemeClr val="tx2">
                    <a:lumMod val="75000"/>
                  </a:schemeClr>
                </a:solidFill>
                <a:ea typeface="MS PGothic" pitchFamily="34" charset="-128"/>
              </a:rPr>
              <a:t> Campus at </a:t>
            </a:r>
            <a:r>
              <a:rPr lang="en-US" sz="1600" dirty="0" err="1" smtClean="0">
                <a:solidFill>
                  <a:schemeClr val="tx2">
                    <a:lumMod val="75000"/>
                  </a:schemeClr>
                </a:solidFill>
                <a:ea typeface="MS PGothic" pitchFamily="34" charset="-128"/>
              </a:rPr>
              <a:t>Raipuria</a:t>
            </a:r>
            <a:r>
              <a:rPr lang="en-US" sz="1600" dirty="0" smtClean="0">
                <a:solidFill>
                  <a:schemeClr val="tx2">
                    <a:lumMod val="75000"/>
                  </a:schemeClr>
                </a:solidFill>
                <a:ea typeface="MS PGothic" pitchFamily="34" charset="-128"/>
              </a:rPr>
              <a:t> based on </a:t>
            </a:r>
            <a:r>
              <a:rPr lang="en-US" sz="1600" dirty="0" err="1" smtClean="0">
                <a:solidFill>
                  <a:schemeClr val="tx2">
                    <a:lumMod val="75000"/>
                  </a:schemeClr>
                </a:solidFill>
                <a:ea typeface="MS PGothic" pitchFamily="34" charset="-128"/>
              </a:rPr>
              <a:t>Gandhiji's</a:t>
            </a:r>
            <a:r>
              <a:rPr lang="en-US" sz="1600" dirty="0" smtClean="0">
                <a:solidFill>
                  <a:schemeClr val="tx2">
                    <a:lumMod val="75000"/>
                  </a:schemeClr>
                </a:solidFill>
                <a:ea typeface="MS PGothic" pitchFamily="34" charset="-128"/>
              </a:rPr>
              <a:t> concept of "</a:t>
            </a:r>
            <a:r>
              <a:rPr lang="en-US" sz="1600" dirty="0" err="1" smtClean="0">
                <a:solidFill>
                  <a:schemeClr val="tx2">
                    <a:lumMod val="75000"/>
                  </a:schemeClr>
                </a:solidFill>
                <a:ea typeface="MS PGothic" pitchFamily="34" charset="-128"/>
              </a:rPr>
              <a:t>Nai</a:t>
            </a:r>
            <a:r>
              <a:rPr lang="en-US" sz="1600" dirty="0" smtClean="0">
                <a:solidFill>
                  <a:schemeClr val="tx2">
                    <a:lumMod val="75000"/>
                  </a:schemeClr>
                </a:solidFill>
                <a:ea typeface="MS PGothic" pitchFamily="34" charset="-128"/>
              </a:rPr>
              <a:t> </a:t>
            </a:r>
            <a:r>
              <a:rPr lang="en-US" sz="1600" dirty="0" err="1" smtClean="0">
                <a:solidFill>
                  <a:schemeClr val="tx2">
                    <a:lumMod val="75000"/>
                  </a:schemeClr>
                </a:solidFill>
                <a:ea typeface="MS PGothic" pitchFamily="34" charset="-128"/>
              </a:rPr>
              <a:t>Talim</a:t>
            </a:r>
            <a:r>
              <a:rPr lang="en-US" sz="1600" dirty="0" smtClean="0">
                <a:solidFill>
                  <a:schemeClr val="tx2">
                    <a:lumMod val="75000"/>
                  </a:schemeClr>
                </a:solidFill>
                <a:ea typeface="MS PGothic" pitchFamily="34" charset="-128"/>
              </a:rPr>
              <a:t>“</a:t>
            </a:r>
          </a:p>
          <a:p>
            <a:pPr marL="361950" indent="-361950" algn="just">
              <a:lnSpc>
                <a:spcPts val="1600"/>
              </a:lnSpc>
              <a:buClr>
                <a:schemeClr val="accent3"/>
              </a:buClr>
              <a:buFont typeface="Wingdings" pitchFamily="2" charset="2"/>
              <a:buChar char="§"/>
              <a:defRPr/>
            </a:pPr>
            <a:endParaRPr lang="en-US" sz="1600" dirty="0" smtClean="0">
              <a:solidFill>
                <a:schemeClr val="tx2">
                  <a:lumMod val="75000"/>
                </a:schemeClr>
              </a:solidFill>
              <a:ea typeface="MS PGothic" pitchFamily="34" charset="-128"/>
            </a:endParaRPr>
          </a:p>
          <a:p>
            <a:pPr marL="361950" indent="-361950" algn="just">
              <a:lnSpc>
                <a:spcPts val="1600"/>
              </a:lnSpc>
              <a:buClr>
                <a:schemeClr val="accent3"/>
              </a:buClr>
              <a:buFont typeface="Wingdings" pitchFamily="2" charset="2"/>
              <a:buChar char="§"/>
              <a:defRPr/>
            </a:pPr>
            <a:r>
              <a:rPr lang="en-US" sz="1600" dirty="0" smtClean="0">
                <a:solidFill>
                  <a:schemeClr val="tx2">
                    <a:lumMod val="75000"/>
                  </a:schemeClr>
                </a:solidFill>
                <a:ea typeface="MS PGothic" pitchFamily="34" charset="-128"/>
              </a:rPr>
              <a:t>Over the past decade more than a 12,000 children across 30 Villages who cannot study during the day due to various reasons have been taught in these night schools and mainstreamed to formal school education system</a:t>
            </a:r>
          </a:p>
          <a:p>
            <a:pPr marL="361950" indent="-361950" algn="just">
              <a:lnSpc>
                <a:spcPts val="1600"/>
              </a:lnSpc>
              <a:buClr>
                <a:schemeClr val="accent3"/>
              </a:buClr>
              <a:buFont typeface="Wingdings" pitchFamily="2" charset="2"/>
              <a:buChar char="§"/>
              <a:defRPr/>
            </a:pPr>
            <a:endParaRPr lang="en-US" sz="1600" dirty="0" smtClean="0">
              <a:solidFill>
                <a:schemeClr val="tx2">
                  <a:lumMod val="75000"/>
                </a:schemeClr>
              </a:solidFill>
              <a:ea typeface="MS PGothic" pitchFamily="34" charset="-128"/>
            </a:endParaRPr>
          </a:p>
          <a:p>
            <a:pPr marL="361950" indent="-361950" algn="just">
              <a:lnSpc>
                <a:spcPts val="1600"/>
              </a:lnSpc>
              <a:buClr>
                <a:schemeClr val="accent3"/>
              </a:buClr>
              <a:buFont typeface="Wingdings" pitchFamily="2" charset="2"/>
              <a:buChar char="§"/>
              <a:defRPr/>
            </a:pPr>
            <a:r>
              <a:rPr lang="en-US" sz="1600" dirty="0" smtClean="0">
                <a:solidFill>
                  <a:schemeClr val="tx2">
                    <a:lumMod val="75000"/>
                  </a:schemeClr>
                </a:solidFill>
                <a:ea typeface="MS PGothic" pitchFamily="34" charset="-128"/>
              </a:rPr>
              <a:t>A mobile library covers 60 villages and provides 8,000 children with books to read which has led to an increase in reading and analytical skills in the children</a:t>
            </a:r>
          </a:p>
          <a:p>
            <a:pPr marL="361950" indent="-361950" algn="just">
              <a:lnSpc>
                <a:spcPts val="1600"/>
              </a:lnSpc>
              <a:buClr>
                <a:schemeClr val="accent3"/>
              </a:buClr>
              <a:buFont typeface="Wingdings" pitchFamily="2" charset="2"/>
              <a:buChar char="§"/>
              <a:defRPr/>
            </a:pPr>
            <a:endParaRPr lang="en-US" sz="1600" dirty="0" smtClean="0">
              <a:solidFill>
                <a:schemeClr val="tx2">
                  <a:lumMod val="75000"/>
                </a:schemeClr>
              </a:solidFill>
              <a:ea typeface="MS PGothic" pitchFamily="34" charset="-128"/>
            </a:endParaRPr>
          </a:p>
          <a:p>
            <a:pPr marL="361950" indent="-361950" algn="just">
              <a:lnSpc>
                <a:spcPts val="1600"/>
              </a:lnSpc>
              <a:buClr>
                <a:schemeClr val="accent3"/>
              </a:buClr>
              <a:buFont typeface="Wingdings" pitchFamily="2" charset="2"/>
              <a:buChar char="§"/>
              <a:defRPr/>
            </a:pPr>
            <a:r>
              <a:rPr lang="en-US" sz="1600" dirty="0" smtClean="0">
                <a:solidFill>
                  <a:schemeClr val="tx2">
                    <a:lumMod val="75000"/>
                  </a:schemeClr>
                </a:solidFill>
                <a:ea typeface="MS PGothic" pitchFamily="34" charset="-128"/>
              </a:rPr>
              <a:t>Over 300 Tribal youth have been given a detailed training in pedagogic techniques which has improved the quality of teaching in schools in the </a:t>
            </a:r>
            <a:r>
              <a:rPr lang="en-US" sz="1600" dirty="0" err="1" smtClean="0">
                <a:solidFill>
                  <a:schemeClr val="tx2">
                    <a:lumMod val="75000"/>
                  </a:schemeClr>
                </a:solidFill>
                <a:ea typeface="MS PGothic" pitchFamily="34" charset="-128"/>
              </a:rPr>
              <a:t>Tehsil</a:t>
            </a:r>
            <a:endParaRPr lang="nl-NL" sz="1600" dirty="0">
              <a:solidFill>
                <a:schemeClr val="accent3"/>
              </a:solidFill>
              <a:ea typeface="MS PGothic" pitchFamily="34" charset="-128"/>
            </a:endParaRPr>
          </a:p>
        </p:txBody>
      </p:sp>
      <p:sp>
        <p:nvSpPr>
          <p:cNvPr id="29699" name="AutoShape 4" descr="data:image/jpeg;base64,/9j/4AAQSkZJRgABAQAAAQABAAD/2wBDAAkGBwgHBgkIBwgKCgkLDRYPDQwMDRsUFRAWIB0iIiAdHx8kKDQsJCYxJx8fLT0tMTU3Ojo6Iys/RD84QzQ5Ojf/2wBDAQoKCg0MDRoPDxo3JR8lNzc3Nzc3Nzc3Nzc3Nzc3Nzc3Nzc3Nzc3Nzc3Nzc3Nzc3Nzc3Nzc3Nzc3Nzc3Nzc3Nzf/wAARCABcAHoDASIAAhEBAxEB/8QAGwAAAwEBAQEBAAAAAAAAAAAABAUGAwIBAAf/xAA8EAACAQIFAgMFBQYFBQAAAAABAgMEEQAFEiExE0EiUWEGFHGBkSMyobHwFUJSwdHhJDNicvEWU1SCwv/EABkBAAMBAQEAAAAAAAAAAAAAAAECAwQABf/EACIRAAICAgIDAQADAAAAAAAAAAABAhEDIRIxIkFRMgQTQv/aAAwDAQACEQMRAD8ASy0k0v2FKEaAqFPg3W3n8R3vfbEDWTGlriaZ1NpSQFQeEqdrH6cH88foaPRe7mSmzB4ptmEy7hu+6seNxsN7Yl8z05lKTLIOTYILA77sATvvfjGD+PJpuzFhdPZh7O1sq1TJCPEz63BN2Zje5v8AA2xX1kzqiFn6b28JRytgbmxBG3BG4/PEPlVIwjkIdYyG2DEjULcA+Z3xWSKKvKZIqWZaqSAh0DG3HIufiecDPFc7Fypc9AskM4rB97xjUy6dKE+ltvp5Y1kq9fusahSyWQDXYtdye3GxA+WPYaUROXEqOyEXDMHIvsd+Qd7Y2mWnM8M3uOlGIIkAC2JPffy7emE0Kn6N8pzZaethDkLqKtqI2JsRzyMDzuKiR90KRtKyck28G2/kFx2wpzGYTo1AalsPFt4tIPHbtgaKJkSUa7hkIAe2q5IO5+WAqGhJdBeVTLJX9blEhBI2Nyrg3thhTVLrLX02lWEa1EfkQbMDv8RhbHRPS0etZYg4i0yEnZhcmw8+fTC+WtqI5ZHB8UhLN3NyLn8zgfp6Gck3o5qfs6aQzm4tuEa5YnjCYQTTSmeG4AQNu9ifp3/tg5swSRrSNq32NuLdjftgymnjiglmiaOJ7gRyOeABbYdrb/XFouUV0BNpdE1nlXUzENU6i37uo3sP5YHyirNLKzwxr7zb7OV7Hpm3IB2v69sE57PT1Ekxgk6rar9UAgG/f5+eFlHATUoJJVhU3vIT90Y1R/OzTFLiNV9o85jSWnmqnDh7M7gal7Gx9fP+uOW/bErGQtKxc6tXRG9+/GH1FDTRfb0tHHI0iXFXXG5a37wHA+QO3xxhJLeRi2YQKSTdbMben3sTc/iIue/FDumqYKmncSSIxVNQkENri1wNvzPF/XExFU66qU7qQCxcHgj4cb/ljPK+tSJK6S2K2Bs3HPI7Y5oo6meQRQQxmaZygXUQwBO9/I2P07Y6OPjYViUW3ZS0GXJWZNCsv3xGzqdBumok2BG5txue3O+NIMtWmo5ZoZaiOWM6295QRhhfxW73+fftjTMMxy32fp0oI4KjMplTSzpKYkB4JDC5Jtt/O22PMihp8yoaq4qXppY2VaaZy1mvewI3tcWvYH1xGSl+m9EZNvyfRrlEpqKkTqrLTtGN2cld+ACSNXJ+VsbVeVU9QWo+v7ouvw9Jhubd7jcG3xwZTZXUIqNFCYIVJW8qaQoHGn+u5/lp+zqXLneuQJ1mDNK/UbV5k2K779vjiLl5X0IpW9CWopDSTrl09fKxZS1NITZgvG7E+Ztf1FsZQ0dTRSu9TLSyU8h1qqSHsQbEW34I9D25GMs9knr6d5aVWlnjJid0uQoYjxKANuBvyL8jA1KvUK0lS7L0JnXpMliWL7EG3z4Px8rqL47ZdR8bsaTZjDDOXdrkjZTawPe4O/Hfa/OE9ZE+qSdBp6smkXIIU+nlscD5nl9ZFO0opZIFQAKzjZh6kE4I97rHpgiEywgsJBGVNmB3Xj4WP5bYMYJbico6tA3uiq0C2VyvgVCpOpie/PH6vgfMI5JqlxVyeFdii2VV2228vXBEhZm6kdwgF11D/L59PT5eeMo6ecqZikgKnVqdStyfK+/5Yda2w9bYqn13ZI1OwuANyR2OBqKrFNJrCXkFtBbcIfO3n5eWHE0k0fjsrre5Kg34H8rfhiem2nkIO2okbW7+WLQdotDa2NMxqZCwmkZpmYDxM5tf9A7Y9WppSoPu8x2/8hsfe7RVeXp0ZJGnDjWhHhUb+LYXx4MqYAD32MW7aW/pjtUFRtD2XNcmo6dqcUckk4QhpCguNuDqP4D/AI4yuekSnmqaGZo2jjtJBIbspPdT3U/UY2z2GmrZqeKlhjFQAZCUt9oFtsW+F+2wHpj3IfYuXMKhpTUGmy6xtLJGS73sSoXbgbX4+O+J1HiRfFx2KT9pKrzXBWwBQXJ+A799vTFTkFRUQRCR4xToV/f2YKNuB52/Ly2Y5xQU3s68UwQVFIw0hwulwf8AV57Dtb8bjnMs+yeqy/oCb7RwVgqI2AMbd9+w/D6YnJ8lVaJN81VaDffozpjnqxD4hw5DsL2FlFzYnvtf07E0z5TI6dRoZJjcF+ghLHyJJY/O+JzLPZ2kkjIWcpKdxLMpYE8XJvt8cMaPJ6JpHoa/L4KeVbkCEcj+JSOx3/nY8TpejoqFfTWukyKll6AkFJUo1jG1P3/2gj6jf44RT0xapSakki8Y09eLUxBuOQwDA3tsefPDuq9jyjtU5fUe+uBbpVJJYeilr+fG/POEGSUckVXUpWIlHHcyzRORpjI8/rgqkrTOS43JBfsosVZ7RQ0UrEURBebVGF6o2GkW4BOk3/3W2Ix37R50kdFSU0AFM0SSh1jsFIY7JYA7KLAC23pc41p6ZHqYjRSBXYECbuV3PhI+Rve+FeZ0kawwMWDXU6e3J8vrz54rGSrQ/JWbz0EVBFBrdZYjEjrouQSRcG/lxscKq+vWRiI1UqbbseR5AfXgYr4hFSZFQRGPqnrAuzcsCVLetvEdvhiMyuiiMHvEkUmoSGMWbULDkm/Hww08f+mBJN2zJtNORNJANbIFTVw9ubrvfkfXCKv0Szu6IoeQ30x7D5dvXFHmkbTt1Yo4VQ2UASqxH/qCCPS/5YWrEqyAyAM1rBlH632wYui2NmeTTtHHPAHYakJZFtvt3PoB288ZtXxBiEeXQD4f8Op2+OrHDbNqhcjqXAfjw9/lhYTubE29MUSTLltl9HHXOtTojljicoY9RW5t2PF7dja9r740zOes9n4zJlzyCNrgytYhR/Dtte4+d79sJ8tqxIrSuYwyxHX+6Tve/qbjFRl2YRJUQ0WZpdKhGAvZlYixMZ5ubMDxvta5Ixnkpqf1fDI1JT1tCWPPc3z6mGXQS6ozs0SxrwN7nYkfEW58uGns97OCeQxSxKf4hwdu4OEOe5bHkOdWpH6lFUR9SNGNwVJIKt52I/LH6LlGb5DDDDG88zPYeJhYH1JHb9cY7JVeIMy0uIhzCgzD2bq1SComakYaom13X4EHa/6GDJ5hm9LFJVLo91NjIDYx3ta/8IP044vvQ+0y0NZlLxLXQDWVMTC46cgNxufPj1xO5D7RU1FFFDXRmpchlZkTxAb7ED73HHPzOJJNrRJRbDKX3qmVajL3kq4wLrF1Cbj4HY3H4j6cZstJnsDTASU0+yGQrdQ3kV/C4vbvgQPAmZTtklSZYy3+WhuNxtbt2O3bBtVUrWuZnCRzCMrNHpI1EfHg+mBJOLspVIDyFCs8UblbxaxoG5A0keu21798CVw61IPH01jgLXGzE7bcb4a5GBXZ5BTJYRAN1JLnVwb/AD3AGBc3oYIlj91ZmilQLGH+94gttR+eNeGDa5MV23Zaf9L5WuTxTS5jUoIo0mkOlSdwNh87YgfZyGOOor5Jaer/AGSWaRaqbUo5OwFwp45Hz7YtIXlq8mmgJOmaCFQ2oAGxW/4Ym6+DL8j/AMItFJLIy65JJERtW1tXyHHlhs8opUhr1onc2loZFaKgjNPTW4Kl2O/JLG9+MIpyyppJLNe4kdQu3be5F/n2w4zaoamBNPHMZmUeN4yGQW3sLd/P42wiqI3heRahHB0WAZt9+9vpscJBaK499ATCoWFQ8XhDEB7eEX3tceuMjBJc3VPkcM0pldEkkSQkIGU8rwNjf1vj00tJc6q2gVu6nVt6fdxTkWbrsJy+COOhRyWDWYpIAVdLEB+OdJIYd8GZzKkGWqk8bRtdHiWJyphk5sPQXNvQgfug4ew+6tlskxgpiVdtMzLYi/3QGJ5F7bD8DbALzQVEsTJEr0zADXoF0kOxNu3I2YHEHk3ZleR8troRT9SqrYHrbLTuLRuoDDTfaw9CdxyMOqHLUFaaaQdIW6kZja6uBzzv3HrjShy2OkppqdyZomm60YUjwqbWPNwfUfzxrTSoI4ywaTota5axHNviP1tiWTK6qImSevEoH6NbRpRTadBXeXpqz7eR7Yn6rIInnZ6esKR3JtIur8RwPlg2WtdG6Y0sDGVU3sxH9eMDSVJqBAseoKQNQUbMR+6Rx2xljLKvZBTyLph2WZdLFElpIvCxJ6cv3j6C1h5bn6Y0rNMaGNRoPhupvexJsbX3O/8AfAsFZNBSARJrkYkgEfh8fLG0NdUsViqXEsAN2iaNSrfUbX8/jh1kn3LaCssvZ37MyPLnMcijSEJFvS3bzx9UF/cqckXVAHBP+lb/APyMNMhpIaWs97jj92pFUvKs7XCgAnUpuSduxN8Z5pTCXK0qKdkkhlBWOVRs1iQRY49jA4yxriXjTVo0paxxk0kcRN0pUNtItYW+vzxISZrWVs0dGrurMbWUkE8bCxG398VVBTzLBUIy6SaQ7YgswSWCoNQvgKMbEX77HAyYV37GhFMJ9oJ0i6cPvkizRkjRHYqSDbki9/XCVlaotMzW33AN774Iq4/eRrJuFFw1tNza/wCX54UdWWMF0BBZRc/KxxNItCNIZpLLTM3TddB2CMLj02x3+z9Xi6CNfe/SO+EzSGQgHe/O218EBJDv74R6dU45qh5cvTHFAZ2p1VEaSM3JS+w47A3HbkWwyoaT3SWKxdRIbEOdgbdz5X7/ADwnp5mEyIFUAAC4G52/X0w1hmkkZ0d2IAa1zfdb2P4YzZDPlsPZ092j0OY5IW6bhjckX2tf5fq+BRIQXjuNCtp0k77/AN/zxxVzuySsQNRWM6gNxY2/K30GNM0J98qQdyZU8Xcc4kkSSCKZZZ/dKV1Vl6jCNzvpvfa/x24wVV0NVCzieNtRW7KELBwtiXBA5Fxf44T088iyNoYqFcMAu1jYYJrs5qVipmhSKGRQS0iA3kJHiJBJFz3sBh1FNbHUU+x1T0JlVSHjLsiuVXzHceXGOzTSidYZEILrrTa40k2O49Tiey72vzGUwUXSpYxERGJo4yshAHcg7+t8VsFZUZdQe808p1QU8bRoygoutTqUC2w22A4wVgTB/RFs5y55qOXTE8bKwKsliQe1iPX4YY1NQaXLIoYZaGnolZzHBOjnQxNyvhB/4wupM6qs11SVyQSOAuk9IC11v8+e98Ksl9rq+atkpJKeiaARt4Gh1bC1rkm5574pCEsUrT0UhglCXeh3V+03QgneF6QQ9PSs0dOCUBuDck7Hm1gewxNVVfqhMsUMBWRCiyCmID7jZiW8R2tsot5YMy9lzFpqsxrAIGURwQ3ESi19lJNu/HngGbpWR0poELyqpCrxdgCR640u3stSRONQzsnUVgIQxtta3ntgGSkmMZjudhbm4O/OKBpZDLURs2oRi6kgXvfzGNGhRySwJbzJ9MJyGJuCjESNJICzfwgjjH3up/7GGkgXqSIVBCsLXv3wu6p8h9TjrZx//9k="/>
          <p:cNvSpPr>
            <a:spLocks noChangeAspect="1" noChangeArrowheads="1"/>
          </p:cNvSpPr>
          <p:nvPr/>
        </p:nvSpPr>
        <p:spPr bwMode="auto">
          <a:xfrm>
            <a:off x="155575" y="-419100"/>
            <a:ext cx="1162050" cy="876300"/>
          </a:xfrm>
          <a:prstGeom prst="rect">
            <a:avLst/>
          </a:prstGeom>
          <a:noFill/>
          <a:ln w="9525">
            <a:noFill/>
            <a:miter lim="800000"/>
            <a:headEnd/>
            <a:tailEnd/>
          </a:ln>
        </p:spPr>
        <p:txBody>
          <a:bodyPr/>
          <a:lstStyle/>
          <a:p>
            <a:endParaRPr lang="en-US">
              <a:latin typeface="Constantia" pitchFamily="18" charset="0"/>
            </a:endParaRPr>
          </a:p>
        </p:txBody>
      </p:sp>
      <p:sp>
        <p:nvSpPr>
          <p:cNvPr id="12" name="Slide Number Placeholder 11"/>
          <p:cNvSpPr>
            <a:spLocks noGrp="1"/>
          </p:cNvSpPr>
          <p:nvPr>
            <p:ph type="sldNum" sz="quarter" idx="12"/>
          </p:nvPr>
        </p:nvSpPr>
        <p:spPr/>
        <p:txBody>
          <a:bodyPr/>
          <a:lstStyle/>
          <a:p>
            <a:fld id="{26C9AA52-17B6-4630-8841-3375D8E7DAA9}" type="slidenum">
              <a:rPr lang="en-US" smtClean="0"/>
              <a:pPr/>
              <a:t>31</a:t>
            </a:fld>
            <a:endParaRPr lang="en-US"/>
          </a:p>
        </p:txBody>
      </p:sp>
      <p:pic>
        <p:nvPicPr>
          <p:cNvPr id="5" name="Picture 27"/>
          <p:cNvPicPr>
            <a:picLocks noChangeAspect="1" noChangeArrowheads="1"/>
          </p:cNvPicPr>
          <p:nvPr/>
        </p:nvPicPr>
        <p:blipFill>
          <a:blip r:embed="rId3" cstate="print"/>
          <a:srcRect b="20513"/>
          <a:stretch>
            <a:fillRect/>
          </a:stretch>
        </p:blipFill>
        <p:spPr bwMode="auto">
          <a:xfrm>
            <a:off x="6000760" y="285728"/>
            <a:ext cx="3005931" cy="1714512"/>
          </a:xfrm>
          <a:prstGeom prst="rect">
            <a:avLst/>
          </a:prstGeom>
          <a:noFill/>
          <a:ln w="9525">
            <a:noFill/>
            <a:miter lim="800000"/>
            <a:headEnd/>
            <a:tailEnd/>
          </a:ln>
          <a:effectLst/>
        </p:spPr>
      </p:pic>
      <p:pic>
        <p:nvPicPr>
          <p:cNvPr id="6" name="Picture 17"/>
          <p:cNvPicPr>
            <a:picLocks noChangeAspect="1" noChangeArrowheads="1"/>
          </p:cNvPicPr>
          <p:nvPr/>
        </p:nvPicPr>
        <p:blipFill>
          <a:blip r:embed="rId4" cstate="print"/>
          <a:srcRect/>
          <a:stretch>
            <a:fillRect/>
          </a:stretch>
        </p:blipFill>
        <p:spPr bwMode="auto">
          <a:xfrm>
            <a:off x="5990304" y="2143116"/>
            <a:ext cx="3010851" cy="1928826"/>
          </a:xfrm>
          <a:prstGeom prst="rect">
            <a:avLst/>
          </a:prstGeom>
          <a:noFill/>
          <a:ln w="9525">
            <a:noFill/>
            <a:miter lim="800000"/>
            <a:headEnd/>
            <a:tailEnd/>
          </a:ln>
          <a:effectLst/>
        </p:spPr>
      </p:pic>
      <p:pic>
        <p:nvPicPr>
          <p:cNvPr id="7" name="Picture 27"/>
          <p:cNvPicPr>
            <a:picLocks noChangeAspect="1" noChangeArrowheads="1"/>
          </p:cNvPicPr>
          <p:nvPr/>
        </p:nvPicPr>
        <p:blipFill>
          <a:blip r:embed="rId5"/>
          <a:srcRect/>
          <a:stretch>
            <a:fillRect/>
          </a:stretch>
        </p:blipFill>
        <p:spPr bwMode="auto">
          <a:xfrm>
            <a:off x="6000759" y="4143380"/>
            <a:ext cx="3000397" cy="2303876"/>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Grp="1" noChangeArrowheads="1"/>
          </p:cNvSpPr>
          <p:nvPr>
            <p:ph type="title"/>
          </p:nvPr>
        </p:nvSpPr>
        <p:spPr>
          <a:xfrm>
            <a:off x="1115616" y="1714488"/>
            <a:ext cx="7528350" cy="4500594"/>
          </a:xfrm>
          <a:solidFill>
            <a:schemeClr val="bg1">
              <a:lumMod val="95000"/>
            </a:schemeClr>
          </a:solidFill>
        </p:spPr>
        <p:txBody>
          <a:bodyPr>
            <a:normAutofit fontScale="90000"/>
          </a:bodyPr>
          <a:lstStyle/>
          <a:p>
            <a:pPr eaLnBrk="1" fontAlgn="auto" hangingPunct="1">
              <a:lnSpc>
                <a:spcPct val="150000"/>
              </a:lnSpc>
              <a:spcBef>
                <a:spcPct val="20000"/>
              </a:spcBef>
              <a:spcAft>
                <a:spcPts val="0"/>
              </a:spcAft>
              <a:defRPr/>
            </a:pPr>
            <a:r>
              <a:rPr lang="en-US" sz="2400" kern="0" cap="none" dirty="0" smtClean="0">
                <a:solidFill>
                  <a:schemeClr val="tx2">
                    <a:lumMod val="75000"/>
                  </a:schemeClr>
                </a:solidFill>
                <a:effectLst/>
                <a:cs typeface="Times New Roman" pitchFamily="18" charset="0"/>
              </a:rPr>
              <a:t>	Mr</a:t>
            </a:r>
            <a:r>
              <a:rPr lang="en-US" sz="2400" kern="0" dirty="0" smtClean="0">
                <a:solidFill>
                  <a:schemeClr val="tx2">
                    <a:lumMod val="75000"/>
                  </a:schemeClr>
                </a:solidFill>
                <a:effectLst/>
                <a:cs typeface="Times New Roman" pitchFamily="18" charset="0"/>
              </a:rPr>
              <a:t>. </a:t>
            </a:r>
            <a:r>
              <a:rPr lang="en-US" sz="2400" kern="0" cap="none" dirty="0" err="1" smtClean="0">
                <a:solidFill>
                  <a:schemeClr val="tx2">
                    <a:lumMod val="75000"/>
                  </a:schemeClr>
                </a:solidFill>
                <a:effectLst/>
                <a:cs typeface="Times New Roman" pitchFamily="18" charset="0"/>
              </a:rPr>
              <a:t>Nilesh</a:t>
            </a:r>
            <a:r>
              <a:rPr lang="en-US" sz="2400" kern="0" cap="none" dirty="0" smtClean="0">
                <a:solidFill>
                  <a:schemeClr val="tx2">
                    <a:lumMod val="75000"/>
                  </a:schemeClr>
                </a:solidFill>
                <a:effectLst/>
                <a:cs typeface="Times New Roman" pitchFamily="18" charset="0"/>
              </a:rPr>
              <a:t> Desai (Director)</a:t>
            </a:r>
            <a:br>
              <a:rPr lang="en-US" sz="2400" kern="0" cap="none" dirty="0" smtClean="0">
                <a:solidFill>
                  <a:schemeClr val="tx2">
                    <a:lumMod val="75000"/>
                  </a:schemeClr>
                </a:solidFill>
                <a:effectLst/>
                <a:cs typeface="Times New Roman" pitchFamily="18" charset="0"/>
              </a:rPr>
            </a:br>
            <a:r>
              <a:rPr lang="en-US" sz="2400" kern="0" dirty="0" smtClean="0">
                <a:solidFill>
                  <a:schemeClr val="tx2">
                    <a:lumMod val="75000"/>
                  </a:schemeClr>
                </a:solidFill>
                <a:effectLst/>
                <a:cs typeface="Times New Roman" pitchFamily="18" charset="0"/>
              </a:rPr>
              <a:t>	</a:t>
            </a:r>
            <a:r>
              <a:rPr lang="en-US" sz="2000" b="0" kern="0" cap="none" dirty="0" err="1" smtClean="0">
                <a:solidFill>
                  <a:schemeClr val="tx2">
                    <a:lumMod val="75000"/>
                  </a:schemeClr>
                </a:solidFill>
                <a:cs typeface="Times New Roman" pitchFamily="18" charset="0"/>
              </a:rPr>
              <a:t>Sampark</a:t>
            </a:r>
            <a:r>
              <a:rPr lang="en-US" sz="2000" b="0" kern="0" cap="none" dirty="0" smtClean="0">
                <a:solidFill>
                  <a:schemeClr val="tx2">
                    <a:lumMod val="75000"/>
                  </a:schemeClr>
                </a:solidFill>
                <a:cs typeface="Times New Roman" pitchFamily="18" charset="0"/>
              </a:rPr>
              <a:t> Gram,</a:t>
            </a:r>
            <a:br>
              <a:rPr lang="en-US" sz="2000" b="0" kern="0" cap="none" dirty="0" smtClean="0">
                <a:solidFill>
                  <a:schemeClr val="tx2">
                    <a:lumMod val="75000"/>
                  </a:schemeClr>
                </a:solidFill>
                <a:cs typeface="Times New Roman" pitchFamily="18" charset="0"/>
              </a:rPr>
            </a:br>
            <a:r>
              <a:rPr lang="en-US" sz="2000" b="0" kern="0" cap="none" dirty="0" smtClean="0">
                <a:solidFill>
                  <a:schemeClr val="tx2">
                    <a:lumMod val="75000"/>
                  </a:schemeClr>
                </a:solidFill>
                <a:cs typeface="Times New Roman" pitchFamily="18" charset="0"/>
              </a:rPr>
              <a:t>	Post </a:t>
            </a:r>
            <a:r>
              <a:rPr lang="en-US" sz="2000" b="0" kern="0" cap="none" dirty="0" err="1" smtClean="0">
                <a:solidFill>
                  <a:schemeClr val="tx2">
                    <a:lumMod val="75000"/>
                  </a:schemeClr>
                </a:solidFill>
                <a:cs typeface="Times New Roman" pitchFamily="18" charset="0"/>
              </a:rPr>
              <a:t>Raipuria</a:t>
            </a:r>
            <a:r>
              <a:rPr lang="en-US" sz="2000" b="0" kern="0" cap="none" dirty="0" smtClean="0">
                <a:solidFill>
                  <a:schemeClr val="tx2">
                    <a:lumMod val="75000"/>
                  </a:schemeClr>
                </a:solidFill>
                <a:cs typeface="Times New Roman" pitchFamily="18" charset="0"/>
              </a:rPr>
              <a:t/>
            </a:r>
            <a:br>
              <a:rPr lang="en-US" sz="2000" b="0" kern="0" cap="none" dirty="0" smtClean="0">
                <a:solidFill>
                  <a:schemeClr val="tx2">
                    <a:lumMod val="75000"/>
                  </a:schemeClr>
                </a:solidFill>
                <a:cs typeface="Times New Roman" pitchFamily="18" charset="0"/>
              </a:rPr>
            </a:br>
            <a:r>
              <a:rPr lang="en-US" sz="2000" b="0" kern="0" cap="none" dirty="0" smtClean="0">
                <a:solidFill>
                  <a:schemeClr val="tx2">
                    <a:lumMod val="75000"/>
                  </a:schemeClr>
                </a:solidFill>
                <a:cs typeface="Times New Roman" pitchFamily="18" charset="0"/>
              </a:rPr>
              <a:t>	</a:t>
            </a:r>
            <a:r>
              <a:rPr lang="en-US" sz="2000" b="0" kern="0" cap="none" dirty="0" err="1" smtClean="0">
                <a:solidFill>
                  <a:schemeClr val="tx2">
                    <a:lumMod val="75000"/>
                  </a:schemeClr>
                </a:solidFill>
                <a:cs typeface="Times New Roman" pitchFamily="18" charset="0"/>
              </a:rPr>
              <a:t>Petlawad</a:t>
            </a:r>
            <a:r>
              <a:rPr lang="en-US" sz="2000" b="0" kern="0" cap="none" dirty="0" smtClean="0">
                <a:solidFill>
                  <a:schemeClr val="tx2">
                    <a:lumMod val="75000"/>
                  </a:schemeClr>
                </a:solidFill>
                <a:cs typeface="Times New Roman" pitchFamily="18" charset="0"/>
              </a:rPr>
              <a:t> – 457775</a:t>
            </a:r>
            <a:r>
              <a:rPr lang="en-US" sz="2000" b="0" kern="0" dirty="0" smtClean="0">
                <a:solidFill>
                  <a:schemeClr val="tx2">
                    <a:lumMod val="75000"/>
                  </a:schemeClr>
                </a:solidFill>
                <a:cs typeface="Times New Roman" pitchFamily="18" charset="0"/>
              </a:rPr>
              <a:t/>
            </a:r>
            <a:br>
              <a:rPr lang="en-US" sz="2000" b="0" kern="0" dirty="0" smtClean="0">
                <a:solidFill>
                  <a:schemeClr val="tx2">
                    <a:lumMod val="75000"/>
                  </a:schemeClr>
                </a:solidFill>
                <a:cs typeface="Times New Roman" pitchFamily="18" charset="0"/>
              </a:rPr>
            </a:br>
            <a:r>
              <a:rPr lang="en-US" sz="2000" b="0" kern="0" dirty="0" smtClean="0">
                <a:solidFill>
                  <a:schemeClr val="tx2">
                    <a:lumMod val="75000"/>
                  </a:schemeClr>
                </a:solidFill>
                <a:cs typeface="Times New Roman" pitchFamily="18" charset="0"/>
              </a:rPr>
              <a:t>	</a:t>
            </a:r>
            <a:r>
              <a:rPr lang="en-US" sz="2000" b="0" kern="0" dirty="0" err="1" smtClean="0">
                <a:solidFill>
                  <a:schemeClr val="tx2">
                    <a:lumMod val="75000"/>
                  </a:schemeClr>
                </a:solidFill>
                <a:cs typeface="Times New Roman" pitchFamily="18" charset="0"/>
              </a:rPr>
              <a:t>J</a:t>
            </a:r>
            <a:r>
              <a:rPr lang="en-US" sz="2000" b="0" kern="0" cap="none" dirty="0" err="1" smtClean="0">
                <a:solidFill>
                  <a:schemeClr val="tx2">
                    <a:lumMod val="75000"/>
                  </a:schemeClr>
                </a:solidFill>
                <a:cs typeface="Times New Roman" pitchFamily="18" charset="0"/>
              </a:rPr>
              <a:t>habua</a:t>
            </a:r>
            <a:r>
              <a:rPr lang="en-US" sz="2000" b="0" kern="0" cap="none" dirty="0" smtClean="0">
                <a:solidFill>
                  <a:schemeClr val="tx2">
                    <a:lumMod val="75000"/>
                  </a:schemeClr>
                </a:solidFill>
                <a:cs typeface="Times New Roman" pitchFamily="18" charset="0"/>
              </a:rPr>
              <a:t>, M.P.</a:t>
            </a:r>
            <a:r>
              <a:rPr lang="en-US" sz="2400" b="0" kern="0" cap="none" dirty="0" smtClean="0">
                <a:solidFill>
                  <a:schemeClr val="tx2">
                    <a:lumMod val="75000"/>
                  </a:schemeClr>
                </a:solidFill>
                <a:effectLst/>
                <a:cs typeface="Times New Roman" pitchFamily="18" charset="0"/>
              </a:rPr>
              <a:t/>
            </a:r>
            <a:br>
              <a:rPr lang="en-US" sz="2400" b="0" kern="0" cap="none" dirty="0" smtClean="0">
                <a:solidFill>
                  <a:schemeClr val="tx2">
                    <a:lumMod val="75000"/>
                  </a:schemeClr>
                </a:solidFill>
                <a:effectLst/>
                <a:cs typeface="Times New Roman" pitchFamily="18" charset="0"/>
              </a:rPr>
            </a:br>
            <a:r>
              <a:rPr sz="2400" kern="0" dirty="0">
                <a:solidFill>
                  <a:schemeClr val="tx2">
                    <a:lumMod val="75000"/>
                  </a:schemeClr>
                </a:solidFill>
                <a:effectLst/>
                <a:cs typeface="Times New Roman" pitchFamily="18" charset="0"/>
              </a:rPr>
              <a:t> </a:t>
            </a:r>
            <a:r>
              <a:rPr sz="2400" kern="0" dirty="0" smtClean="0">
                <a:solidFill>
                  <a:schemeClr val="tx2">
                    <a:lumMod val="75000"/>
                  </a:schemeClr>
                </a:solidFill>
                <a:effectLst/>
                <a:cs typeface="Times New Roman" pitchFamily="18" charset="0"/>
              </a:rPr>
              <a:t>	</a:t>
            </a:r>
            <a:r>
              <a:rPr sz="2400" kern="0" smtClean="0">
                <a:solidFill>
                  <a:schemeClr val="tx2">
                    <a:lumMod val="75000"/>
                  </a:schemeClr>
                </a:solidFill>
                <a:effectLst/>
                <a:cs typeface="Times New Roman" pitchFamily="18" charset="0"/>
              </a:rPr>
              <a:t>	</a:t>
            </a:r>
          </a:p>
          <a:p>
            <a:pPr marL="536575" indent="-536575">
              <a:lnSpc>
                <a:spcPct val="150000"/>
              </a:lnSpc>
              <a:spcBef>
                <a:spcPts val="0"/>
              </a:spcBef>
              <a:defRPr/>
            </a:pPr>
            <a:r>
              <a:rPr sz="2000" kern="0" smtClean="0">
                <a:solidFill>
                  <a:schemeClr val="tx2">
                    <a:lumMod val="75000"/>
                  </a:schemeClr>
                </a:solidFill>
                <a:effectLst/>
                <a:cs typeface="Times New Roman" pitchFamily="18" charset="0"/>
              </a:rPr>
              <a:t>		</a:t>
            </a:r>
            <a:r>
              <a:rPr sz="1800" b="0" kern="0" smtClean="0">
                <a:solidFill>
                  <a:schemeClr val="tx2">
                    <a:lumMod val="75000"/>
                  </a:schemeClr>
                </a:solidFill>
                <a:effectLst/>
                <a:cs typeface="Times New Roman" pitchFamily="18" charset="0"/>
              </a:rPr>
              <a:t>Tel:	</a:t>
            </a:r>
            <a:r>
              <a:rPr lang="en-US" sz="1800" b="0" kern="0" dirty="0" smtClean="0">
                <a:solidFill>
                  <a:schemeClr val="tx2">
                    <a:lumMod val="75000"/>
                  </a:schemeClr>
                </a:solidFill>
                <a:cs typeface="Times New Roman" pitchFamily="18" charset="0"/>
              </a:rPr>
              <a:t> +91-7391-280185, 265832</a:t>
            </a:r>
            <a:br>
              <a:rPr lang="en-US" sz="1800" b="0" kern="0" dirty="0" smtClean="0">
                <a:solidFill>
                  <a:schemeClr val="tx2">
                    <a:lumMod val="75000"/>
                  </a:schemeClr>
                </a:solidFill>
                <a:cs typeface="Times New Roman" pitchFamily="18" charset="0"/>
              </a:rPr>
            </a:br>
            <a:r>
              <a:rPr lang="en-US" sz="1800" b="0" kern="0" dirty="0" smtClean="0">
                <a:solidFill>
                  <a:schemeClr val="tx2">
                    <a:lumMod val="75000"/>
                  </a:schemeClr>
                </a:solidFill>
                <a:cs typeface="Times New Roman" pitchFamily="18" charset="0"/>
              </a:rPr>
              <a:t>	Mobile:	 +91- 9425486993</a:t>
            </a:r>
          </a:p>
          <a:p>
            <a:pPr marL="536575" indent="-536575">
              <a:lnSpc>
                <a:spcPct val="150000"/>
              </a:lnSpc>
              <a:spcBef>
                <a:spcPts val="0"/>
              </a:spcBef>
              <a:defRPr/>
            </a:pPr>
            <a:r>
              <a:rPr sz="1800" b="0" kern="0" smtClean="0">
                <a:solidFill>
                  <a:schemeClr val="tx2">
                    <a:lumMod val="75000"/>
                  </a:schemeClr>
                </a:solidFill>
                <a:effectLst/>
                <a:cs typeface="Times New Roman" pitchFamily="18" charset="0"/>
              </a:rPr>
              <a:t>		Email: </a:t>
            </a:r>
            <a:r>
              <a:rPr lang="en-US" sz="1800" b="0" kern="0" dirty="0" smtClean="0">
                <a:solidFill>
                  <a:schemeClr val="tx2">
                    <a:lumMod val="75000"/>
                  </a:schemeClr>
                </a:solidFill>
                <a:effectLst/>
                <a:cs typeface="Times New Roman" pitchFamily="18" charset="0"/>
              </a:rPr>
              <a:t>	</a:t>
            </a:r>
            <a:r>
              <a:rPr lang="en-US" sz="1800" b="0" kern="0" dirty="0" smtClean="0">
                <a:solidFill>
                  <a:schemeClr val="tx2">
                    <a:lumMod val="75000"/>
                  </a:schemeClr>
                </a:solidFill>
                <a:cs typeface="Times New Roman" pitchFamily="18" charset="0"/>
              </a:rPr>
              <a:t>ndesaisaampark@gmail.com</a:t>
            </a:r>
            <a:endParaRPr sz="1800" b="0" kern="0" smtClean="0">
              <a:solidFill>
                <a:schemeClr val="tx2">
                  <a:lumMod val="75000"/>
                </a:schemeClr>
              </a:solidFill>
              <a:effectLst/>
              <a:cs typeface="Times New Roman" pitchFamily="18" charset="0"/>
            </a:endParaRPr>
          </a:p>
          <a:p>
            <a:pPr marL="536575" indent="-536575" eaLnBrk="1" fontAlgn="auto" hangingPunct="1">
              <a:lnSpc>
                <a:spcPct val="150000"/>
              </a:lnSpc>
              <a:spcBef>
                <a:spcPts val="0"/>
              </a:spcBef>
              <a:spcAft>
                <a:spcPts val="0"/>
              </a:spcAft>
              <a:defRPr/>
            </a:pPr>
            <a:r>
              <a:rPr sz="1800" b="0" kern="0" dirty="0" smtClean="0">
                <a:solidFill>
                  <a:schemeClr val="tx2">
                    <a:lumMod val="75000"/>
                  </a:schemeClr>
                </a:solidFill>
                <a:effectLst/>
                <a:cs typeface="Times New Roman" pitchFamily="18" charset="0"/>
              </a:rPr>
              <a:t>		Website</a:t>
            </a:r>
            <a:r>
              <a:rPr sz="1800" b="0" kern="0" smtClean="0">
                <a:solidFill>
                  <a:schemeClr val="tx2">
                    <a:lumMod val="75000"/>
                  </a:schemeClr>
                </a:solidFill>
                <a:effectLst/>
                <a:cs typeface="Times New Roman" pitchFamily="18" charset="0"/>
              </a:rPr>
              <a:t>: </a:t>
            </a:r>
            <a:r>
              <a:rPr lang="en-US" sz="1800" b="0" kern="0" dirty="0" smtClean="0">
                <a:solidFill>
                  <a:schemeClr val="tx2">
                    <a:lumMod val="75000"/>
                  </a:schemeClr>
                </a:solidFill>
                <a:cs typeface="Times New Roman" pitchFamily="18" charset="0"/>
              </a:rPr>
              <a:t>www.samparkmp.org</a:t>
            </a:r>
            <a:endParaRPr lang="en-GB" sz="2000" b="0" kern="0" dirty="0">
              <a:solidFill>
                <a:schemeClr val="tx2">
                  <a:lumMod val="75000"/>
                </a:schemeClr>
              </a:solidFill>
              <a:effectLst/>
              <a:cs typeface="Times New Roman" pitchFamily="18" charset="0"/>
            </a:endParaRPr>
          </a:p>
        </p:txBody>
      </p:sp>
      <p:sp>
        <p:nvSpPr>
          <p:cNvPr id="3" name="Slide Number Placeholder 2"/>
          <p:cNvSpPr>
            <a:spLocks noGrp="1"/>
          </p:cNvSpPr>
          <p:nvPr>
            <p:ph type="sldNum" sz="quarter" idx="12"/>
          </p:nvPr>
        </p:nvSpPr>
        <p:spPr/>
        <p:txBody>
          <a:bodyPr/>
          <a:lstStyle/>
          <a:p>
            <a:fld id="{26C9AA52-17B6-4630-8841-3375D8E7DAA9}" type="slidenum">
              <a:rPr lang="en-US" smtClean="0"/>
              <a:pPr/>
              <a:t>32</a:t>
            </a:fld>
            <a:endParaRPr lang="en-US"/>
          </a:p>
        </p:txBody>
      </p:sp>
      <p:pic>
        <p:nvPicPr>
          <p:cNvPr id="5"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sp>
        <p:nvSpPr>
          <p:cNvPr id="6" name="Rectangle 5"/>
          <p:cNvSpPr/>
          <p:nvPr/>
        </p:nvSpPr>
        <p:spPr>
          <a:xfrm>
            <a:off x="0" y="934116"/>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Contact Details</a:t>
            </a:r>
            <a:endParaRPr lang="en-US" sz="32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8596" y="1428736"/>
            <a:ext cx="8358246" cy="4500594"/>
          </a:xfrm>
        </p:spPr>
        <p:txBody>
          <a:bodyPr>
            <a:noAutofit/>
          </a:bodyPr>
          <a:lstStyle/>
          <a:p>
            <a:pPr>
              <a:buClr>
                <a:schemeClr val="accent3"/>
              </a:buClr>
              <a:defRPr/>
            </a:pPr>
            <a:r>
              <a:rPr lang="en-IN" sz="2400" b="1" dirty="0" smtClean="0">
                <a:solidFill>
                  <a:schemeClr val="tx2">
                    <a:lumMod val="75000"/>
                  </a:schemeClr>
                </a:solidFill>
              </a:rPr>
              <a:t>Aim: </a:t>
            </a:r>
            <a:r>
              <a:rPr lang="en-IN" sz="2000" dirty="0" smtClean="0">
                <a:solidFill>
                  <a:schemeClr val="tx2">
                    <a:lumMod val="75000"/>
                  </a:schemeClr>
                </a:solidFill>
              </a:rPr>
              <a:t>To enable</a:t>
            </a:r>
            <a:r>
              <a:rPr lang="en-US" dirty="0" smtClean="0">
                <a:solidFill>
                  <a:schemeClr val="tx2">
                    <a:lumMod val="75000"/>
                  </a:schemeClr>
                </a:solidFill>
              </a:rPr>
              <a:t> the </a:t>
            </a:r>
            <a:r>
              <a:rPr lang="en-US" dirty="0" err="1" smtClean="0">
                <a:solidFill>
                  <a:schemeClr val="tx2">
                    <a:lumMod val="75000"/>
                  </a:schemeClr>
                </a:solidFill>
              </a:rPr>
              <a:t>marginalised</a:t>
            </a:r>
            <a:r>
              <a:rPr lang="en-US" dirty="0" smtClean="0">
                <a:solidFill>
                  <a:schemeClr val="tx2">
                    <a:lumMod val="75000"/>
                  </a:schemeClr>
                </a:solidFill>
              </a:rPr>
              <a:t> people to become self reliant and strengthen the Community--</a:t>
            </a:r>
          </a:p>
          <a:p>
            <a:pPr>
              <a:buClr>
                <a:schemeClr val="accent3"/>
              </a:buClr>
              <a:buFont typeface="Wingdings" pitchFamily="2" charset="2"/>
              <a:buChar char="§"/>
              <a:defRPr/>
            </a:pPr>
            <a:r>
              <a:rPr lang="en-US" dirty="0" smtClean="0">
                <a:solidFill>
                  <a:schemeClr val="tx2">
                    <a:lumMod val="75000"/>
                  </a:schemeClr>
                </a:solidFill>
              </a:rPr>
              <a:t> Through promotion of sustainable livelihood practices</a:t>
            </a:r>
          </a:p>
          <a:p>
            <a:pPr>
              <a:buClr>
                <a:schemeClr val="accent3"/>
              </a:buClr>
              <a:buFont typeface="Wingdings" pitchFamily="2" charset="2"/>
              <a:buChar char="§"/>
              <a:defRPr/>
            </a:pPr>
            <a:r>
              <a:rPr lang="en-IN" sz="2000" dirty="0" smtClean="0">
                <a:solidFill>
                  <a:schemeClr val="tx2">
                    <a:lumMod val="75000"/>
                  </a:schemeClr>
                </a:solidFill>
              </a:rPr>
              <a:t> Improving Health and Nutrition</a:t>
            </a:r>
          </a:p>
          <a:p>
            <a:pPr>
              <a:buClr>
                <a:schemeClr val="accent3"/>
              </a:buClr>
              <a:buFont typeface="Wingdings" pitchFamily="2" charset="2"/>
              <a:buChar char="§"/>
              <a:defRPr/>
            </a:pPr>
            <a:r>
              <a:rPr lang="en-IN" dirty="0" smtClean="0">
                <a:solidFill>
                  <a:schemeClr val="tx2">
                    <a:lumMod val="75000"/>
                  </a:schemeClr>
                </a:solidFill>
              </a:rPr>
              <a:t> Better Education and Skill Development</a:t>
            </a:r>
          </a:p>
          <a:p>
            <a:pPr>
              <a:buClr>
                <a:schemeClr val="accent3"/>
              </a:buClr>
              <a:buFont typeface="Wingdings" pitchFamily="2" charset="2"/>
              <a:buChar char="§"/>
              <a:defRPr/>
            </a:pPr>
            <a:r>
              <a:rPr lang="en-IN" sz="2000" dirty="0" smtClean="0">
                <a:solidFill>
                  <a:schemeClr val="tx2">
                    <a:lumMod val="75000"/>
                  </a:schemeClr>
                </a:solidFill>
              </a:rPr>
              <a:t> Development and Management of Natural Resources</a:t>
            </a:r>
          </a:p>
          <a:p>
            <a:pPr>
              <a:buClr>
                <a:schemeClr val="accent3"/>
              </a:buClr>
              <a:buFont typeface="Arial" pitchFamily="34" charset="0"/>
              <a:buChar char="•"/>
              <a:defRPr/>
            </a:pPr>
            <a:endParaRPr lang="en-IN" dirty="0" smtClean="0">
              <a:solidFill>
                <a:schemeClr val="tx2">
                  <a:lumMod val="75000"/>
                </a:schemeClr>
              </a:solidFill>
            </a:endParaRPr>
          </a:p>
          <a:p>
            <a:pPr>
              <a:buClr>
                <a:schemeClr val="accent3"/>
              </a:buClr>
              <a:defRPr/>
            </a:pPr>
            <a:r>
              <a:rPr lang="en-IN" sz="2400" b="1" dirty="0" smtClean="0">
                <a:solidFill>
                  <a:schemeClr val="tx2">
                    <a:lumMod val="75000"/>
                  </a:schemeClr>
                </a:solidFill>
              </a:rPr>
              <a:t>Approach:</a:t>
            </a:r>
            <a:r>
              <a:rPr lang="en-IN" dirty="0" smtClean="0">
                <a:solidFill>
                  <a:schemeClr val="tx2">
                    <a:lumMod val="75000"/>
                  </a:schemeClr>
                </a:solidFill>
              </a:rPr>
              <a:t> Participatory action at the Community level.</a:t>
            </a:r>
            <a:endParaRPr lang="en-IN" sz="2000" dirty="0" smtClean="0">
              <a:solidFill>
                <a:schemeClr val="tx2">
                  <a:lumMod val="75000"/>
                </a:schemeClr>
              </a:solidFill>
            </a:endParaRPr>
          </a:p>
          <a:p>
            <a:pPr eaLnBrk="1" fontAlgn="auto" hangingPunct="1">
              <a:spcAft>
                <a:spcPts val="0"/>
              </a:spcAft>
              <a:buClr>
                <a:schemeClr val="accent3"/>
              </a:buClr>
              <a:buFont typeface="Wingdings 2"/>
              <a:buNone/>
              <a:defRPr/>
            </a:pPr>
            <a:endParaRPr lang="en-IN" sz="2000" dirty="0" smtClean="0">
              <a:solidFill>
                <a:schemeClr val="tx2">
                  <a:lumMod val="75000"/>
                </a:schemeClr>
              </a:solidFill>
            </a:endParaRPr>
          </a:p>
          <a:p>
            <a:pPr algn="just">
              <a:buClr>
                <a:schemeClr val="accent3"/>
              </a:buClr>
              <a:defRPr/>
            </a:pPr>
            <a:r>
              <a:rPr lang="en-IN" sz="2400" b="1" dirty="0" smtClean="0">
                <a:solidFill>
                  <a:schemeClr val="tx2">
                    <a:lumMod val="75000"/>
                  </a:schemeClr>
                </a:solidFill>
              </a:rPr>
              <a:t>Emphasis:</a:t>
            </a:r>
            <a:r>
              <a:rPr lang="en-IN" sz="2000" dirty="0" smtClean="0">
                <a:solidFill>
                  <a:schemeClr val="tx2">
                    <a:lumMod val="75000"/>
                  </a:schemeClr>
                </a:solidFill>
              </a:rPr>
              <a:t> Focus is on to </a:t>
            </a:r>
            <a:r>
              <a:rPr lang="en-IN" dirty="0" smtClean="0">
                <a:solidFill>
                  <a:schemeClr val="tx2">
                    <a:lumMod val="75000"/>
                  </a:schemeClr>
                </a:solidFill>
              </a:rPr>
              <a:t>create community level social platforms for awareness and members’ active engagement</a:t>
            </a:r>
            <a:endParaRPr lang="en-IN" sz="1800" dirty="0">
              <a:solidFill>
                <a:schemeClr val="tx2">
                  <a:lumMod val="75000"/>
                </a:schemeClr>
              </a:solidFill>
            </a:endParaRPr>
          </a:p>
        </p:txBody>
      </p:sp>
      <p:sp>
        <p:nvSpPr>
          <p:cNvPr id="6" name="Rectangle 5"/>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3200" dirty="0" smtClean="0"/>
              <a:t>Aims  &amp; Approach</a:t>
            </a:r>
            <a:endParaRPr lang="en-US" sz="3200" dirty="0">
              <a:latin typeface="+mj-lt"/>
            </a:endParaRPr>
          </a:p>
        </p:txBody>
      </p:sp>
      <p:sp>
        <p:nvSpPr>
          <p:cNvPr id="7" name="Slide Number Placeholder 6"/>
          <p:cNvSpPr>
            <a:spLocks noGrp="1"/>
          </p:cNvSpPr>
          <p:nvPr>
            <p:ph type="sldNum" sz="quarter" idx="12"/>
          </p:nvPr>
        </p:nvSpPr>
        <p:spPr/>
        <p:txBody>
          <a:bodyPr/>
          <a:lstStyle/>
          <a:p>
            <a:fld id="{26C9AA52-17B6-4630-8841-3375D8E7DAA9}" type="slidenum">
              <a:rPr lang="en-US" smtClean="0"/>
              <a:pPr/>
              <a:t>4</a:t>
            </a:fld>
            <a:endParaRPr lang="en-US"/>
          </a:p>
        </p:txBody>
      </p:sp>
      <p:pic>
        <p:nvPicPr>
          <p:cNvPr id="8"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750" y="1643050"/>
            <a:ext cx="8247092" cy="4714908"/>
          </a:xfrm>
        </p:spPr>
        <p:txBody>
          <a:bodyPr>
            <a:noAutofit/>
          </a:bodyPr>
          <a:lstStyle/>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Community-based  Natural Resources Development with focus on land &amp; water resources development. </a:t>
            </a:r>
          </a:p>
          <a:p>
            <a:pPr marL="107950" marR="0" indent="-107950" algn="just" eaLnBrk="1" hangingPunct="1">
              <a:lnSpc>
                <a:spcPts val="1900"/>
              </a:lnSpc>
              <a:spcBef>
                <a:spcPts val="0"/>
              </a:spcBef>
              <a:buClr>
                <a:schemeClr val="accent3"/>
              </a:buClr>
              <a:buFont typeface="Wingdings" pitchFamily="2" charset="2"/>
              <a:buChar char="§"/>
            </a:pPr>
            <a:endParaRPr lang="en-US" sz="1800" dirty="0" smtClean="0">
              <a:solidFill>
                <a:schemeClr val="tx2">
                  <a:lumMod val="75000"/>
                </a:schemeClr>
              </a:solidFill>
              <a:latin typeface="+mj-lt"/>
            </a:endParaRPr>
          </a:p>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Income Enhancement through Farm and Off Farm based livelihoods’ interventions</a:t>
            </a:r>
          </a:p>
          <a:p>
            <a:pPr marL="107950" marR="0" indent="-107950" algn="just" eaLnBrk="1" hangingPunct="1">
              <a:lnSpc>
                <a:spcPts val="1900"/>
              </a:lnSpc>
              <a:spcBef>
                <a:spcPts val="0"/>
              </a:spcBef>
              <a:buClr>
                <a:schemeClr val="accent3"/>
              </a:buClr>
              <a:buFont typeface="Wingdings" pitchFamily="2" charset="2"/>
              <a:buChar char="§"/>
            </a:pPr>
            <a:endParaRPr lang="en-US" sz="1800" dirty="0" smtClean="0">
              <a:solidFill>
                <a:schemeClr val="tx2">
                  <a:lumMod val="75000"/>
                </a:schemeClr>
              </a:solidFill>
              <a:latin typeface="+mj-lt"/>
            </a:endParaRPr>
          </a:p>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Promotion of Better Health and Hygiene practices through behavioral Change and construction of Infrastructure with a focus on Child and Women Health</a:t>
            </a:r>
          </a:p>
          <a:p>
            <a:pPr marL="107950" marR="0" indent="-107950" algn="just" eaLnBrk="1" hangingPunct="1">
              <a:lnSpc>
                <a:spcPts val="1900"/>
              </a:lnSpc>
              <a:spcBef>
                <a:spcPts val="0"/>
              </a:spcBef>
              <a:buClr>
                <a:schemeClr val="accent3"/>
              </a:buClr>
              <a:buFont typeface="Wingdings" pitchFamily="2" charset="2"/>
              <a:buChar char="§"/>
            </a:pPr>
            <a:endParaRPr lang="en-US" sz="1800" dirty="0" smtClean="0">
              <a:solidFill>
                <a:schemeClr val="tx2">
                  <a:lumMod val="75000"/>
                </a:schemeClr>
              </a:solidFill>
              <a:latin typeface="+mj-lt"/>
            </a:endParaRPr>
          </a:p>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Identification and Enrolment of tribal kids and adults for education at different grades with a focus on Primary Education </a:t>
            </a:r>
          </a:p>
          <a:p>
            <a:pPr marL="107950" marR="0" indent="-107950" algn="just" eaLnBrk="1" hangingPunct="1">
              <a:lnSpc>
                <a:spcPts val="1900"/>
              </a:lnSpc>
              <a:spcBef>
                <a:spcPts val="0"/>
              </a:spcBef>
              <a:buClr>
                <a:schemeClr val="accent3"/>
              </a:buClr>
              <a:buFont typeface="Wingdings" pitchFamily="2" charset="2"/>
              <a:buChar char="§"/>
            </a:pPr>
            <a:endParaRPr lang="en-US" sz="1800" dirty="0" smtClean="0">
              <a:solidFill>
                <a:schemeClr val="tx2">
                  <a:lumMod val="75000"/>
                </a:schemeClr>
              </a:solidFill>
              <a:latin typeface="+mj-lt"/>
            </a:endParaRPr>
          </a:p>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Policy Advocacy and creating Awareness among Community Members and other Stakeholders</a:t>
            </a:r>
          </a:p>
          <a:p>
            <a:pPr marL="107950" marR="0" indent="-107950" algn="just" eaLnBrk="1" hangingPunct="1">
              <a:lnSpc>
                <a:spcPts val="1900"/>
              </a:lnSpc>
              <a:spcBef>
                <a:spcPts val="0"/>
              </a:spcBef>
              <a:buClr>
                <a:schemeClr val="accent3"/>
              </a:buClr>
              <a:buFont typeface="Wingdings" pitchFamily="2" charset="2"/>
              <a:buChar char="§"/>
            </a:pPr>
            <a:endParaRPr lang="en-US" sz="1800" dirty="0" smtClean="0">
              <a:solidFill>
                <a:schemeClr val="tx2">
                  <a:lumMod val="75000"/>
                </a:schemeClr>
              </a:solidFill>
              <a:latin typeface="+mj-lt"/>
            </a:endParaRPr>
          </a:p>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Capacity Building of Community Institutions including PRI is a cross cutting theme</a:t>
            </a:r>
          </a:p>
          <a:p>
            <a:pPr marL="107950" marR="0" indent="-107950" algn="just" eaLnBrk="1" hangingPunct="1">
              <a:lnSpc>
                <a:spcPts val="1900"/>
              </a:lnSpc>
              <a:spcBef>
                <a:spcPts val="0"/>
              </a:spcBef>
              <a:buClr>
                <a:schemeClr val="accent3"/>
              </a:buClr>
              <a:buFont typeface="Wingdings" pitchFamily="2" charset="2"/>
              <a:buChar char="§"/>
            </a:pPr>
            <a:endParaRPr lang="en-US" sz="1800" dirty="0" smtClean="0">
              <a:solidFill>
                <a:schemeClr val="tx2">
                  <a:lumMod val="75000"/>
                </a:schemeClr>
              </a:solidFill>
              <a:latin typeface="+mj-lt"/>
            </a:endParaRPr>
          </a:p>
          <a:p>
            <a:pPr marL="107950" marR="0" indent="-107950" algn="just" eaLnBrk="1" hangingPunct="1">
              <a:lnSpc>
                <a:spcPts val="1900"/>
              </a:lnSpc>
              <a:spcBef>
                <a:spcPts val="0"/>
              </a:spcBef>
              <a:buClr>
                <a:schemeClr val="accent3"/>
              </a:buClr>
              <a:buFont typeface="Wingdings" pitchFamily="2" charset="2"/>
              <a:buChar char="§"/>
            </a:pPr>
            <a:r>
              <a:rPr lang="en-US" sz="1800" dirty="0" smtClean="0">
                <a:solidFill>
                  <a:schemeClr val="tx2">
                    <a:lumMod val="75000"/>
                  </a:schemeClr>
                </a:solidFill>
                <a:latin typeface="+mj-lt"/>
              </a:rPr>
              <a:t>Use of Appropriate Technology, Credit Linkages for sustainability of Community based institutions</a:t>
            </a:r>
            <a:endParaRPr lang="en-IN" sz="1200" dirty="0" smtClean="0"/>
          </a:p>
        </p:txBody>
      </p:sp>
      <p:sp>
        <p:nvSpPr>
          <p:cNvPr id="6" name="Rectangle 5"/>
          <p:cNvSpPr/>
          <p:nvPr/>
        </p:nvSpPr>
        <p:spPr>
          <a:xfrm>
            <a:off x="-32"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We work for Holistic Development, through</a:t>
            </a:r>
            <a:endParaRPr lang="en-US" sz="3200" dirty="0">
              <a:latin typeface="+mj-lt"/>
            </a:endParaRPr>
          </a:p>
        </p:txBody>
      </p:sp>
      <p:sp>
        <p:nvSpPr>
          <p:cNvPr id="8" name="Slide Number Placeholder 7"/>
          <p:cNvSpPr>
            <a:spLocks noGrp="1"/>
          </p:cNvSpPr>
          <p:nvPr>
            <p:ph type="sldNum" sz="quarter" idx="12"/>
          </p:nvPr>
        </p:nvSpPr>
        <p:spPr/>
        <p:txBody>
          <a:bodyPr/>
          <a:lstStyle/>
          <a:p>
            <a:fld id="{26C9AA52-17B6-4630-8841-3375D8E7DAA9}" type="slidenum">
              <a:rPr lang="en-US" smtClean="0"/>
              <a:pPr/>
              <a:t>5</a:t>
            </a:fld>
            <a:endParaRPr lang="en-US"/>
          </a:p>
        </p:txBody>
      </p:sp>
      <p:pic>
        <p:nvPicPr>
          <p:cNvPr id="9" name="Picture 2" descr="SAMPARK MP"/>
          <p:cNvPicPr>
            <a:picLocks noChangeAspect="1" noChangeArrowheads="1"/>
          </p:cNvPicPr>
          <p:nvPr/>
        </p:nvPicPr>
        <p:blipFill>
          <a:blip r:embed="rId3" cstate="screen"/>
          <a:srcRect/>
          <a:stretch>
            <a:fillRect/>
          </a:stretch>
        </p:blipFill>
        <p:spPr bwMode="auto">
          <a:xfrm>
            <a:off x="-31" y="6000768"/>
            <a:ext cx="857256" cy="857256"/>
          </a:xfrm>
          <a:prstGeom prst="rect">
            <a:avLst/>
          </a:prstGeom>
          <a:noFill/>
          <a:ln w="9525">
            <a:noFill/>
            <a:miter lim="800000"/>
            <a:headEnd/>
            <a:tailEnd/>
          </a:ln>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Community Based Development Approach</a:t>
            </a:r>
            <a:endParaRPr lang="en-US" sz="3200" dirty="0">
              <a:latin typeface="+mj-lt"/>
            </a:endParaRPr>
          </a:p>
        </p:txBody>
      </p:sp>
      <p:sp>
        <p:nvSpPr>
          <p:cNvPr id="7" name="Slide Number Placeholder 6"/>
          <p:cNvSpPr>
            <a:spLocks noGrp="1"/>
          </p:cNvSpPr>
          <p:nvPr>
            <p:ph type="sldNum" sz="quarter" idx="12"/>
          </p:nvPr>
        </p:nvSpPr>
        <p:spPr/>
        <p:txBody>
          <a:bodyPr/>
          <a:lstStyle/>
          <a:p>
            <a:fld id="{26C9AA52-17B6-4630-8841-3375D8E7DAA9}" type="slidenum">
              <a:rPr lang="en-US" smtClean="0">
                <a:latin typeface="+mj-lt"/>
              </a:rPr>
              <a:pPr/>
              <a:t>6</a:t>
            </a:fld>
            <a:endParaRPr lang="en-US">
              <a:latin typeface="+mj-lt"/>
            </a:endParaRPr>
          </a:p>
        </p:txBody>
      </p:sp>
      <p:pic>
        <p:nvPicPr>
          <p:cNvPr id="8" name="Picture 2" descr="SAMPARK MP"/>
          <p:cNvPicPr>
            <a:picLocks noChangeAspect="1" noChangeArrowheads="1"/>
          </p:cNvPicPr>
          <p:nvPr/>
        </p:nvPicPr>
        <p:blipFill>
          <a:blip r:embed="rId2" cstate="screen"/>
          <a:srcRect/>
          <a:stretch>
            <a:fillRect/>
          </a:stretch>
        </p:blipFill>
        <p:spPr bwMode="auto">
          <a:xfrm>
            <a:off x="-32" y="5889649"/>
            <a:ext cx="968375" cy="968375"/>
          </a:xfrm>
          <a:prstGeom prst="rect">
            <a:avLst/>
          </a:prstGeom>
          <a:noFill/>
          <a:ln w="9525">
            <a:noFill/>
            <a:miter lim="800000"/>
            <a:headEnd/>
            <a:tailEnd/>
          </a:ln>
        </p:spPr>
      </p:pic>
      <p:sp>
        <p:nvSpPr>
          <p:cNvPr id="10" name="AutoShape 5"/>
          <p:cNvSpPr>
            <a:spLocks noChangeArrowheads="1"/>
          </p:cNvSpPr>
          <p:nvPr/>
        </p:nvSpPr>
        <p:spPr bwMode="auto">
          <a:xfrm>
            <a:off x="7496146" y="1738315"/>
            <a:ext cx="1371600" cy="4191000"/>
          </a:xfrm>
          <a:prstGeom prst="roundRect">
            <a:avLst>
              <a:gd name="adj" fmla="val 16667"/>
            </a:avLst>
          </a:prstGeom>
          <a:solidFill>
            <a:schemeClr val="accent1">
              <a:lumMod val="20000"/>
              <a:lumOff val="80000"/>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200" b="1">
              <a:latin typeface="+mj-lt"/>
            </a:endParaRPr>
          </a:p>
          <a:p>
            <a:pPr algn="ctr">
              <a:spcBef>
                <a:spcPct val="0"/>
              </a:spcBef>
              <a:buFontTx/>
              <a:buNone/>
            </a:pPr>
            <a:r>
              <a:rPr lang="en-US" altLang="en-US" sz="1200" b="1">
                <a:latin typeface="+mj-lt"/>
              </a:rPr>
              <a:t>Household</a:t>
            </a: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r>
              <a:rPr lang="en-US" altLang="en-US" sz="1200" b="1">
                <a:latin typeface="+mj-lt"/>
              </a:rPr>
              <a:t>Village</a:t>
            </a: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r>
              <a:rPr lang="en-US" altLang="en-US" sz="1200" b="1">
                <a:latin typeface="+mj-lt"/>
              </a:rPr>
              <a:t>SHG / CIG</a:t>
            </a: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r>
              <a:rPr lang="en-US" altLang="en-US" sz="1200" b="1">
                <a:latin typeface="+mj-lt"/>
              </a:rPr>
              <a:t>Block</a:t>
            </a: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endParaRPr lang="en-US" altLang="en-US" sz="1200" b="1">
              <a:latin typeface="+mj-lt"/>
            </a:endParaRPr>
          </a:p>
          <a:p>
            <a:pPr algn="ctr">
              <a:spcBef>
                <a:spcPct val="0"/>
              </a:spcBef>
              <a:buFontTx/>
              <a:buNone/>
            </a:pPr>
            <a:r>
              <a:rPr lang="en-US" altLang="en-US" sz="1200" b="1">
                <a:latin typeface="+mj-lt"/>
              </a:rPr>
              <a:t>District</a:t>
            </a:r>
          </a:p>
          <a:p>
            <a:pPr>
              <a:spcBef>
                <a:spcPct val="0"/>
              </a:spcBef>
              <a:buFontTx/>
              <a:buNone/>
            </a:pPr>
            <a:endParaRPr lang="en-US" altLang="en-US" sz="1800" b="1">
              <a:latin typeface="+mj-lt"/>
            </a:endParaRPr>
          </a:p>
        </p:txBody>
      </p:sp>
      <p:sp>
        <p:nvSpPr>
          <p:cNvPr id="11" name="Line 6"/>
          <p:cNvSpPr>
            <a:spLocks noChangeShapeType="1"/>
          </p:cNvSpPr>
          <p:nvPr/>
        </p:nvSpPr>
        <p:spPr bwMode="auto">
          <a:xfrm>
            <a:off x="8181946" y="2300302"/>
            <a:ext cx="0" cy="5715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solidFill>
                <a:schemeClr val="bg1"/>
              </a:solidFill>
              <a:latin typeface="+mj-lt"/>
            </a:endParaRPr>
          </a:p>
        </p:txBody>
      </p:sp>
      <p:sp>
        <p:nvSpPr>
          <p:cNvPr id="12" name="Line 7"/>
          <p:cNvSpPr>
            <a:spLocks noChangeShapeType="1"/>
          </p:cNvSpPr>
          <p:nvPr/>
        </p:nvSpPr>
        <p:spPr bwMode="auto">
          <a:xfrm>
            <a:off x="8181946" y="3143248"/>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solidFill>
                <a:schemeClr val="bg1"/>
              </a:solidFill>
              <a:latin typeface="+mj-lt"/>
            </a:endParaRPr>
          </a:p>
        </p:txBody>
      </p:sp>
      <p:sp>
        <p:nvSpPr>
          <p:cNvPr id="13" name="Line 8"/>
          <p:cNvSpPr>
            <a:spLocks noChangeShapeType="1"/>
          </p:cNvSpPr>
          <p:nvPr/>
        </p:nvSpPr>
        <p:spPr bwMode="auto">
          <a:xfrm>
            <a:off x="8181946" y="4071942"/>
            <a:ext cx="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solidFill>
                <a:schemeClr val="bg1"/>
              </a:solidFill>
              <a:latin typeface="+mj-lt"/>
            </a:endParaRPr>
          </a:p>
        </p:txBody>
      </p:sp>
      <p:sp>
        <p:nvSpPr>
          <p:cNvPr id="14" name="Rectangle 13"/>
          <p:cNvSpPr>
            <a:spLocks noChangeArrowheads="1"/>
          </p:cNvSpPr>
          <p:nvPr/>
        </p:nvSpPr>
        <p:spPr bwMode="auto">
          <a:xfrm>
            <a:off x="3228946" y="2119300"/>
            <a:ext cx="2743200" cy="685800"/>
          </a:xfrm>
          <a:prstGeom prst="rect">
            <a:avLst/>
          </a:prstGeom>
          <a:solidFill>
            <a:schemeClr val="accent2">
              <a:lumMod val="20000"/>
              <a:lumOff val="80000"/>
            </a:schemeClr>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a:latin typeface="+mj-lt"/>
              </a:rPr>
              <a:t>     </a:t>
            </a:r>
          </a:p>
          <a:p>
            <a:pPr algn="ctr">
              <a:spcBef>
                <a:spcPct val="0"/>
              </a:spcBef>
              <a:buFontTx/>
              <a:buNone/>
            </a:pPr>
            <a:r>
              <a:rPr lang="en-US" altLang="en-US" sz="1200" dirty="0" smtClean="0">
                <a:latin typeface="+mj-lt"/>
              </a:rPr>
              <a:t>Green Energy</a:t>
            </a:r>
            <a:endParaRPr lang="en-US" altLang="en-US" sz="1800" dirty="0">
              <a:latin typeface="+mj-lt"/>
            </a:endParaRPr>
          </a:p>
        </p:txBody>
      </p:sp>
      <p:sp>
        <p:nvSpPr>
          <p:cNvPr id="15" name="Rectangle 14"/>
          <p:cNvSpPr>
            <a:spLocks noChangeArrowheads="1"/>
          </p:cNvSpPr>
          <p:nvPr/>
        </p:nvSpPr>
        <p:spPr bwMode="auto">
          <a:xfrm>
            <a:off x="3228946" y="2805100"/>
            <a:ext cx="2743200" cy="571500"/>
          </a:xfrm>
          <a:prstGeom prst="rect">
            <a:avLst/>
          </a:prstGeom>
          <a:solidFill>
            <a:schemeClr val="accent2">
              <a:lumMod val="20000"/>
              <a:lumOff val="80000"/>
            </a:schemeClr>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a:latin typeface="+mj-lt"/>
              </a:rPr>
              <a:t>     </a:t>
            </a:r>
          </a:p>
          <a:p>
            <a:pPr algn="ctr">
              <a:spcBef>
                <a:spcPct val="0"/>
              </a:spcBef>
              <a:buFontTx/>
              <a:buNone/>
            </a:pPr>
            <a:r>
              <a:rPr lang="en-US" altLang="en-US" sz="1200" dirty="0">
                <a:latin typeface="+mj-lt"/>
              </a:rPr>
              <a:t>   </a:t>
            </a:r>
            <a:r>
              <a:rPr lang="en-US" altLang="en-US" sz="1200" dirty="0" smtClean="0">
                <a:latin typeface="+mj-lt"/>
              </a:rPr>
              <a:t>Livelihoods</a:t>
            </a:r>
            <a:endParaRPr lang="en-US" altLang="en-US" sz="1800" dirty="0">
              <a:latin typeface="+mj-lt"/>
            </a:endParaRPr>
          </a:p>
        </p:txBody>
      </p:sp>
      <p:sp>
        <p:nvSpPr>
          <p:cNvPr id="16" name="Rectangle 15"/>
          <p:cNvSpPr>
            <a:spLocks noChangeArrowheads="1"/>
          </p:cNvSpPr>
          <p:nvPr/>
        </p:nvSpPr>
        <p:spPr bwMode="auto">
          <a:xfrm>
            <a:off x="3776624" y="3338500"/>
            <a:ext cx="2195522" cy="571500"/>
          </a:xfrm>
          <a:prstGeom prst="rect">
            <a:avLst/>
          </a:prstGeom>
          <a:solidFill>
            <a:schemeClr val="accent2">
              <a:lumMod val="20000"/>
              <a:lumOff val="80000"/>
            </a:schemeClr>
          </a:solidFill>
          <a:ln w="317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smtClean="0">
                <a:latin typeface="+mj-lt"/>
              </a:rPr>
              <a:t> Natural Resource </a:t>
            </a:r>
          </a:p>
          <a:p>
            <a:pPr algn="ctr">
              <a:spcBef>
                <a:spcPct val="0"/>
              </a:spcBef>
              <a:buFontTx/>
              <a:buNone/>
            </a:pPr>
            <a:r>
              <a:rPr lang="en-US" altLang="en-US" sz="1200" dirty="0" smtClean="0">
                <a:latin typeface="+mj-lt"/>
              </a:rPr>
              <a:t>Management</a:t>
            </a:r>
            <a:endParaRPr lang="en-US" altLang="en-US" sz="1200" dirty="0">
              <a:latin typeface="+mj-lt"/>
            </a:endParaRPr>
          </a:p>
        </p:txBody>
      </p:sp>
      <p:sp>
        <p:nvSpPr>
          <p:cNvPr id="17" name="Rectangle 16"/>
          <p:cNvSpPr>
            <a:spLocks noChangeArrowheads="1"/>
          </p:cNvSpPr>
          <p:nvPr/>
        </p:nvSpPr>
        <p:spPr bwMode="auto">
          <a:xfrm>
            <a:off x="3228946" y="4481500"/>
            <a:ext cx="2743200" cy="609600"/>
          </a:xfrm>
          <a:prstGeom prst="rect">
            <a:avLst/>
          </a:prstGeom>
          <a:solidFill>
            <a:schemeClr val="accent2">
              <a:lumMod val="20000"/>
              <a:lumOff val="80000"/>
            </a:schemeClr>
          </a:soli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200" dirty="0" smtClean="0">
              <a:latin typeface="+mj-lt"/>
            </a:endParaRPr>
          </a:p>
          <a:p>
            <a:pPr algn="ctr">
              <a:spcBef>
                <a:spcPct val="0"/>
              </a:spcBef>
              <a:buFontTx/>
              <a:buNone/>
            </a:pPr>
            <a:r>
              <a:rPr lang="en-US" altLang="en-US" sz="1200" dirty="0" smtClean="0">
                <a:latin typeface="+mj-lt"/>
              </a:rPr>
              <a:t>Health</a:t>
            </a:r>
            <a:endParaRPr lang="en-US" altLang="en-US" sz="1800" dirty="0">
              <a:latin typeface="+mj-lt"/>
            </a:endParaRPr>
          </a:p>
        </p:txBody>
      </p:sp>
      <p:sp>
        <p:nvSpPr>
          <p:cNvPr id="18" name="Rectangle 17"/>
          <p:cNvSpPr>
            <a:spLocks noChangeArrowheads="1"/>
          </p:cNvSpPr>
          <p:nvPr/>
        </p:nvSpPr>
        <p:spPr bwMode="auto">
          <a:xfrm rot="10800000">
            <a:off x="5972146" y="2119300"/>
            <a:ext cx="914400" cy="2971800"/>
          </a:xfrm>
          <a:prstGeom prst="rect">
            <a:avLst/>
          </a:prstGeom>
          <a:solidFill>
            <a:schemeClr val="bg1">
              <a:lumMod val="75000"/>
            </a:schemeClr>
          </a:solidFill>
          <a:ln w="9525">
            <a:solidFill>
              <a:schemeClr val="tx1"/>
            </a:solidFill>
            <a:miter lim="800000"/>
            <a:headEnd/>
            <a:tailEnd/>
          </a:ln>
        </p:spPr>
        <p:txBody>
          <a:bodyPr vert="eaVert"/>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1600" dirty="0" smtClean="0">
              <a:solidFill>
                <a:schemeClr val="bg1"/>
              </a:solidFill>
              <a:latin typeface="+mj-lt"/>
            </a:endParaRPr>
          </a:p>
          <a:p>
            <a:pPr algn="ctr">
              <a:spcBef>
                <a:spcPct val="0"/>
              </a:spcBef>
              <a:buFontTx/>
              <a:buNone/>
            </a:pPr>
            <a:r>
              <a:rPr lang="en-US" altLang="en-US" sz="1600" dirty="0" smtClean="0">
                <a:solidFill>
                  <a:schemeClr val="bg1"/>
                </a:solidFill>
                <a:latin typeface="+mj-lt"/>
              </a:rPr>
              <a:t>Thematic Areas –</a:t>
            </a:r>
          </a:p>
          <a:p>
            <a:pPr algn="ctr">
              <a:spcBef>
                <a:spcPct val="0"/>
              </a:spcBef>
              <a:buFontTx/>
              <a:buNone/>
            </a:pPr>
            <a:r>
              <a:rPr lang="en-US" altLang="en-US" sz="1600" dirty="0" smtClean="0">
                <a:solidFill>
                  <a:schemeClr val="bg1"/>
                </a:solidFill>
                <a:latin typeface="+mj-lt"/>
              </a:rPr>
              <a:t> Inclusive Growth</a:t>
            </a:r>
            <a:endParaRPr lang="en-US" altLang="en-US" sz="1600" dirty="0">
              <a:solidFill>
                <a:schemeClr val="bg1"/>
              </a:solidFill>
              <a:latin typeface="+mj-lt"/>
            </a:endParaRPr>
          </a:p>
        </p:txBody>
      </p:sp>
      <p:sp>
        <p:nvSpPr>
          <p:cNvPr id="19" name="AutoShape 15"/>
          <p:cNvSpPr>
            <a:spLocks noChangeArrowheads="1"/>
          </p:cNvSpPr>
          <p:nvPr/>
        </p:nvSpPr>
        <p:spPr bwMode="auto">
          <a:xfrm>
            <a:off x="7000846" y="3490900"/>
            <a:ext cx="342900" cy="114300"/>
          </a:xfrm>
          <a:prstGeom prst="leftArrow">
            <a:avLst>
              <a:gd name="adj1" fmla="val 50000"/>
              <a:gd name="adj2" fmla="val 75000"/>
            </a:avLst>
          </a:prstGeom>
          <a:solidFill>
            <a:schemeClr val="bg1">
              <a:lumMod val="50000"/>
            </a:scheme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chemeClr val="bg1"/>
              </a:solidFill>
              <a:latin typeface="+mj-lt"/>
            </a:endParaRPr>
          </a:p>
        </p:txBody>
      </p:sp>
      <p:sp>
        <p:nvSpPr>
          <p:cNvPr id="20" name="Rectangle 19"/>
          <p:cNvSpPr>
            <a:spLocks noChangeArrowheads="1"/>
          </p:cNvSpPr>
          <p:nvPr/>
        </p:nvSpPr>
        <p:spPr bwMode="auto">
          <a:xfrm>
            <a:off x="1271540" y="5715016"/>
            <a:ext cx="1433514"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smtClean="0">
                <a:latin typeface="+mj-lt"/>
              </a:rPr>
              <a:t>Policy Advocacy</a:t>
            </a:r>
            <a:endParaRPr lang="en-US" altLang="en-US" sz="1200" dirty="0">
              <a:latin typeface="+mj-lt"/>
            </a:endParaRPr>
          </a:p>
        </p:txBody>
      </p:sp>
      <p:sp>
        <p:nvSpPr>
          <p:cNvPr id="21" name="Rectangle 20"/>
          <p:cNvSpPr>
            <a:spLocks noChangeArrowheads="1"/>
          </p:cNvSpPr>
          <p:nvPr/>
        </p:nvSpPr>
        <p:spPr bwMode="auto">
          <a:xfrm>
            <a:off x="2705054" y="5715016"/>
            <a:ext cx="1343028"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smtClean="0">
                <a:latin typeface="+mj-lt"/>
              </a:rPr>
              <a:t>Awareness and </a:t>
            </a:r>
          </a:p>
          <a:p>
            <a:pPr algn="ctr">
              <a:spcBef>
                <a:spcPct val="0"/>
              </a:spcBef>
              <a:buFontTx/>
              <a:buNone/>
            </a:pPr>
            <a:r>
              <a:rPr lang="en-US" altLang="en-US" sz="1200" dirty="0" smtClean="0">
                <a:latin typeface="+mj-lt"/>
              </a:rPr>
              <a:t>Village Campaigns</a:t>
            </a:r>
            <a:endParaRPr lang="en-US" altLang="en-US" sz="1200" dirty="0">
              <a:latin typeface="+mj-lt"/>
            </a:endParaRPr>
          </a:p>
        </p:txBody>
      </p:sp>
      <p:sp>
        <p:nvSpPr>
          <p:cNvPr id="22" name="Rectangle 22"/>
          <p:cNvSpPr>
            <a:spLocks noChangeArrowheads="1"/>
          </p:cNvSpPr>
          <p:nvPr/>
        </p:nvSpPr>
        <p:spPr bwMode="auto">
          <a:xfrm>
            <a:off x="4048074" y="5715016"/>
            <a:ext cx="1014434"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smtClean="0">
                <a:latin typeface="+mj-lt"/>
              </a:rPr>
              <a:t>Capacity </a:t>
            </a:r>
          </a:p>
          <a:p>
            <a:pPr algn="ctr">
              <a:spcBef>
                <a:spcPct val="0"/>
              </a:spcBef>
              <a:buFontTx/>
              <a:buNone/>
            </a:pPr>
            <a:r>
              <a:rPr lang="en-US" altLang="en-US" sz="1200" dirty="0" smtClean="0">
                <a:latin typeface="+mj-lt"/>
              </a:rPr>
              <a:t>Building</a:t>
            </a:r>
            <a:endParaRPr lang="en-US" altLang="en-US" sz="1200" dirty="0">
              <a:latin typeface="+mj-lt"/>
            </a:endParaRPr>
          </a:p>
        </p:txBody>
      </p:sp>
      <p:sp>
        <p:nvSpPr>
          <p:cNvPr id="23" name="Rectangle 23"/>
          <p:cNvSpPr>
            <a:spLocks noChangeArrowheads="1"/>
          </p:cNvSpPr>
          <p:nvPr/>
        </p:nvSpPr>
        <p:spPr bwMode="auto">
          <a:xfrm>
            <a:off x="5062508" y="5715016"/>
            <a:ext cx="1147778"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smtClean="0">
                <a:latin typeface="+mj-lt"/>
              </a:rPr>
              <a:t>Appropriate </a:t>
            </a:r>
          </a:p>
          <a:p>
            <a:pPr algn="ctr">
              <a:spcBef>
                <a:spcPct val="0"/>
              </a:spcBef>
              <a:buFontTx/>
              <a:buNone/>
            </a:pPr>
            <a:r>
              <a:rPr lang="en-US" altLang="en-US" sz="1200" dirty="0" smtClean="0">
                <a:latin typeface="+mj-lt"/>
              </a:rPr>
              <a:t>Technology</a:t>
            </a:r>
            <a:endParaRPr lang="en-US" altLang="en-US" sz="1200" dirty="0">
              <a:latin typeface="+mj-lt"/>
            </a:endParaRPr>
          </a:p>
        </p:txBody>
      </p:sp>
      <p:sp>
        <p:nvSpPr>
          <p:cNvPr id="24" name="Rectangle 24"/>
          <p:cNvSpPr>
            <a:spLocks noChangeArrowheads="1"/>
          </p:cNvSpPr>
          <p:nvPr/>
        </p:nvSpPr>
        <p:spPr bwMode="auto">
          <a:xfrm>
            <a:off x="6210286" y="5715016"/>
            <a:ext cx="1066800" cy="609600"/>
          </a:xfrm>
          <a:prstGeom prst="rect">
            <a:avLst/>
          </a:prstGeom>
          <a:solidFill>
            <a:schemeClr val="accent5">
              <a:lumMod val="20000"/>
              <a:lumOff val="8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200" dirty="0" smtClean="0">
                <a:latin typeface="+mj-lt"/>
              </a:rPr>
              <a:t>Credit &amp; </a:t>
            </a:r>
          </a:p>
          <a:p>
            <a:pPr algn="ctr">
              <a:spcBef>
                <a:spcPct val="0"/>
              </a:spcBef>
              <a:buFontTx/>
              <a:buNone/>
            </a:pPr>
            <a:r>
              <a:rPr lang="en-US" altLang="en-US" sz="1200" dirty="0" smtClean="0">
                <a:latin typeface="+mj-lt"/>
              </a:rPr>
              <a:t>Finance</a:t>
            </a:r>
            <a:endParaRPr lang="en-US" altLang="en-US" sz="1200" dirty="0">
              <a:latin typeface="+mj-lt"/>
            </a:endParaRPr>
          </a:p>
        </p:txBody>
      </p:sp>
      <p:sp>
        <p:nvSpPr>
          <p:cNvPr id="25" name="Line 27"/>
          <p:cNvSpPr>
            <a:spLocks noChangeShapeType="1"/>
          </p:cNvSpPr>
          <p:nvPr/>
        </p:nvSpPr>
        <p:spPr bwMode="auto">
          <a:xfrm>
            <a:off x="8181946" y="5043502"/>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IN">
              <a:solidFill>
                <a:schemeClr val="bg1"/>
              </a:solidFill>
              <a:latin typeface="+mj-lt"/>
            </a:endParaRPr>
          </a:p>
        </p:txBody>
      </p:sp>
      <p:sp>
        <p:nvSpPr>
          <p:cNvPr id="26" name="Rectangle 29"/>
          <p:cNvSpPr>
            <a:spLocks noChangeArrowheads="1"/>
          </p:cNvSpPr>
          <p:nvPr/>
        </p:nvSpPr>
        <p:spPr bwMode="auto">
          <a:xfrm rot="16200000">
            <a:off x="-602493" y="3031330"/>
            <a:ext cx="3548082" cy="914399"/>
          </a:xfrm>
          <a:prstGeom prst="rect">
            <a:avLst/>
          </a:prstGeom>
          <a:solidFill>
            <a:schemeClr val="accent3">
              <a:lumMod val="40000"/>
              <a:lumOff val="60000"/>
            </a:schemeClr>
          </a:solidFill>
          <a:ln>
            <a:no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1600" dirty="0" smtClean="0">
                <a:latin typeface="+mj-lt"/>
              </a:rPr>
              <a:t>Holistic  &amp; Sustainable Development </a:t>
            </a:r>
          </a:p>
          <a:p>
            <a:pPr algn="ctr">
              <a:spcBef>
                <a:spcPct val="0"/>
              </a:spcBef>
              <a:buFontTx/>
              <a:buNone/>
            </a:pPr>
            <a:r>
              <a:rPr lang="en-US" altLang="en-US" sz="1600" dirty="0" smtClean="0">
                <a:latin typeface="+mj-lt"/>
              </a:rPr>
              <a:t>at Family and community Level</a:t>
            </a:r>
            <a:endParaRPr lang="en-US" altLang="en-US" sz="1600" dirty="0">
              <a:latin typeface="+mj-lt"/>
            </a:endParaRPr>
          </a:p>
        </p:txBody>
      </p:sp>
      <p:sp>
        <p:nvSpPr>
          <p:cNvPr id="27" name="AutoShape 31"/>
          <p:cNvSpPr>
            <a:spLocks noChangeArrowheads="1"/>
          </p:cNvSpPr>
          <p:nvPr/>
        </p:nvSpPr>
        <p:spPr bwMode="auto">
          <a:xfrm>
            <a:off x="1704922" y="3490900"/>
            <a:ext cx="381000" cy="152400"/>
          </a:xfrm>
          <a:prstGeom prst="leftArrow">
            <a:avLst>
              <a:gd name="adj1" fmla="val 50000"/>
              <a:gd name="adj2" fmla="val 62500"/>
            </a:avLst>
          </a:prstGeom>
          <a:solidFill>
            <a:schemeClr val="bg1">
              <a:lumMod val="50000"/>
            </a:schemeClr>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chemeClr val="bg1"/>
              </a:solidFill>
              <a:latin typeface="+mj-lt"/>
            </a:endParaRPr>
          </a:p>
        </p:txBody>
      </p:sp>
      <p:sp>
        <p:nvSpPr>
          <p:cNvPr id="28" name="Rectangle 32"/>
          <p:cNvSpPr>
            <a:spLocks noChangeArrowheads="1"/>
          </p:cNvSpPr>
          <p:nvPr/>
        </p:nvSpPr>
        <p:spPr bwMode="auto">
          <a:xfrm>
            <a:off x="3914746" y="3871899"/>
            <a:ext cx="2057400" cy="609599"/>
          </a:xfrm>
          <a:prstGeom prst="rect">
            <a:avLst/>
          </a:prstGeom>
          <a:solidFill>
            <a:schemeClr val="accent2">
              <a:lumMod val="20000"/>
              <a:lumOff val="80000"/>
            </a:schemeClr>
          </a:solidFill>
          <a:ln w="9525">
            <a:solidFill>
              <a:schemeClr val="tx1"/>
            </a:solidFill>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200" dirty="0">
                <a:latin typeface="+mj-lt"/>
              </a:rPr>
              <a:t>       </a:t>
            </a:r>
            <a:r>
              <a:rPr lang="en-US" altLang="en-US" sz="1200" dirty="0" smtClean="0">
                <a:latin typeface="+mj-lt"/>
              </a:rPr>
              <a:t>Education</a:t>
            </a:r>
            <a:endParaRPr lang="en-US" altLang="en-US" sz="1200" dirty="0">
              <a:latin typeface="+mj-lt"/>
            </a:endParaRPr>
          </a:p>
        </p:txBody>
      </p:sp>
      <p:sp>
        <p:nvSpPr>
          <p:cNvPr id="29" name="Oval 14"/>
          <p:cNvSpPr>
            <a:spLocks noChangeArrowheads="1"/>
          </p:cNvSpPr>
          <p:nvPr/>
        </p:nvSpPr>
        <p:spPr bwMode="auto">
          <a:xfrm rot="16200000">
            <a:off x="1695413" y="2652700"/>
            <a:ext cx="2971800" cy="1905000"/>
          </a:xfrm>
          <a:prstGeom prst="ellipse">
            <a:avLst/>
          </a:prstGeom>
          <a:solidFill>
            <a:schemeClr val="bg1">
              <a:lumMod val="75000"/>
            </a:schemeClr>
          </a:solidFill>
          <a:ln w="9525">
            <a:solidFill>
              <a:schemeClr val="tx1"/>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spcBef>
                <a:spcPct val="0"/>
              </a:spcBef>
              <a:buFontTx/>
              <a:buNone/>
            </a:pPr>
            <a:r>
              <a:rPr lang="en-US" altLang="en-US" sz="1600" b="1" dirty="0">
                <a:solidFill>
                  <a:schemeClr val="bg1"/>
                </a:solidFill>
                <a:latin typeface="+mj-lt"/>
              </a:rPr>
              <a:t> </a:t>
            </a:r>
            <a:endParaRPr lang="en-US" altLang="en-US" sz="1600" b="1" dirty="0" smtClean="0">
              <a:solidFill>
                <a:schemeClr val="bg1"/>
              </a:solidFill>
              <a:latin typeface="+mj-lt"/>
            </a:endParaRPr>
          </a:p>
          <a:p>
            <a:pPr algn="ctr">
              <a:lnSpc>
                <a:spcPct val="150000"/>
              </a:lnSpc>
              <a:spcBef>
                <a:spcPct val="0"/>
              </a:spcBef>
              <a:buFontTx/>
              <a:buNone/>
            </a:pPr>
            <a:r>
              <a:rPr lang="en-US" altLang="en-US" sz="1900" b="1" dirty="0" smtClean="0">
                <a:solidFill>
                  <a:schemeClr val="bg1"/>
                </a:solidFill>
                <a:latin typeface="+mj-lt"/>
              </a:rPr>
              <a:t>Community</a:t>
            </a:r>
          </a:p>
          <a:p>
            <a:pPr algn="ctr">
              <a:lnSpc>
                <a:spcPct val="150000"/>
              </a:lnSpc>
              <a:spcBef>
                <a:spcPct val="0"/>
              </a:spcBef>
              <a:buFontTx/>
              <a:buNone/>
            </a:pPr>
            <a:endParaRPr lang="en-US" altLang="en-US" sz="1900" b="1" dirty="0">
              <a:solidFill>
                <a:schemeClr val="bg1"/>
              </a:solidFill>
              <a:latin typeface="+mj-lt"/>
            </a:endParaRPr>
          </a:p>
        </p:txBody>
      </p:sp>
      <p:sp>
        <p:nvSpPr>
          <p:cNvPr id="30" name="AutoShape 15"/>
          <p:cNvSpPr>
            <a:spLocks noChangeArrowheads="1"/>
          </p:cNvSpPr>
          <p:nvPr/>
        </p:nvSpPr>
        <p:spPr bwMode="auto">
          <a:xfrm rot="5400000">
            <a:off x="4300538" y="5329250"/>
            <a:ext cx="342900" cy="114300"/>
          </a:xfrm>
          <a:prstGeom prst="leftArrow">
            <a:avLst>
              <a:gd name="adj1" fmla="val 50000"/>
              <a:gd name="adj2" fmla="val 75000"/>
            </a:avLst>
          </a:prstGeom>
          <a:solidFill>
            <a:schemeClr val="bg1">
              <a:lumMod val="50000"/>
            </a:scheme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chemeClr val="bg1"/>
              </a:solidFill>
              <a:latin typeface="+mj-lt"/>
            </a:endParaRPr>
          </a:p>
        </p:txBody>
      </p:sp>
      <p:sp>
        <p:nvSpPr>
          <p:cNvPr id="31" name="AutoShape 15"/>
          <p:cNvSpPr>
            <a:spLocks noChangeArrowheads="1"/>
          </p:cNvSpPr>
          <p:nvPr/>
        </p:nvSpPr>
        <p:spPr bwMode="auto">
          <a:xfrm rot="5400000">
            <a:off x="6243650" y="5329250"/>
            <a:ext cx="342900" cy="114300"/>
          </a:xfrm>
          <a:prstGeom prst="leftArrow">
            <a:avLst>
              <a:gd name="adj1" fmla="val 50000"/>
              <a:gd name="adj2" fmla="val 75000"/>
            </a:avLst>
          </a:prstGeom>
          <a:solidFill>
            <a:schemeClr val="bg1">
              <a:lumMod val="50000"/>
            </a:scheme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chemeClr val="bg1"/>
              </a:solidFill>
              <a:latin typeface="+mj-lt"/>
            </a:endParaRPr>
          </a:p>
        </p:txBody>
      </p:sp>
      <p:sp>
        <p:nvSpPr>
          <p:cNvPr id="32" name="AutoShape 15"/>
          <p:cNvSpPr>
            <a:spLocks noChangeArrowheads="1"/>
          </p:cNvSpPr>
          <p:nvPr/>
        </p:nvSpPr>
        <p:spPr bwMode="auto">
          <a:xfrm rot="5400000">
            <a:off x="2314560" y="5343540"/>
            <a:ext cx="342900" cy="114300"/>
          </a:xfrm>
          <a:prstGeom prst="leftArrow">
            <a:avLst>
              <a:gd name="adj1" fmla="val 50000"/>
              <a:gd name="adj2" fmla="val 75000"/>
            </a:avLst>
          </a:prstGeom>
          <a:solidFill>
            <a:schemeClr val="bg1">
              <a:lumMod val="50000"/>
            </a:schemeClr>
          </a:solidFill>
          <a:ln w="9525">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GB" altLang="en-US" sz="1800">
              <a:solidFill>
                <a:schemeClr val="bg1"/>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6C9AA52-17B6-4630-8841-3375D8E7DAA9}" type="slidenum">
              <a:rPr lang="en-US" smtClean="0"/>
              <a:pPr/>
              <a:t>7</a:t>
            </a:fld>
            <a:endParaRPr lang="en-US"/>
          </a:p>
        </p:txBody>
      </p:sp>
      <p:sp>
        <p:nvSpPr>
          <p:cNvPr id="5" name="Rectangle 4"/>
          <p:cNvSpPr/>
          <p:nvPr/>
        </p:nvSpPr>
        <p:spPr>
          <a:xfrm>
            <a:off x="0" y="114298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Thematic Areas – Key Focus</a:t>
            </a:r>
            <a:endParaRPr lang="en-US" sz="3200" dirty="0">
              <a:latin typeface="+mj-lt"/>
            </a:endParaRPr>
          </a:p>
        </p:txBody>
      </p:sp>
      <p:graphicFrame>
        <p:nvGraphicFramePr>
          <p:cNvPr id="6" name="Diagram 5"/>
          <p:cNvGraphicFramePr/>
          <p:nvPr/>
        </p:nvGraphicFramePr>
        <p:xfrm>
          <a:off x="1142976" y="207964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Box 2"/>
          <p:cNvSpPr txBox="1">
            <a:spLocks noChangeArrowheads="1"/>
          </p:cNvSpPr>
          <p:nvPr/>
        </p:nvSpPr>
        <p:spPr bwMode="auto">
          <a:xfrm>
            <a:off x="611188" y="1483699"/>
            <a:ext cx="8318530" cy="5088573"/>
          </a:xfrm>
          <a:prstGeom prst="rect">
            <a:avLst/>
          </a:prstGeom>
          <a:noFill/>
          <a:ln w="9525">
            <a:noFill/>
            <a:miter lim="800000"/>
            <a:headEnd/>
            <a:tailEnd/>
          </a:ln>
        </p:spPr>
        <p:txBody>
          <a:bodyPr wrap="square">
            <a:spAutoFit/>
          </a:bodyPr>
          <a:lstStyle/>
          <a:p>
            <a:pPr marL="269875" indent="-269875" algn="just">
              <a:lnSpc>
                <a:spcPts val="2000"/>
              </a:lnSpc>
              <a:buClr>
                <a:srgbClr val="92D050"/>
              </a:buClr>
              <a:buFont typeface="Wingdings" pitchFamily="2" charset="2"/>
              <a:buChar char="§"/>
            </a:pPr>
            <a:r>
              <a:rPr lang="en-GB" dirty="0">
                <a:solidFill>
                  <a:schemeClr val="tx2">
                    <a:lumMod val="75000"/>
                  </a:schemeClr>
                </a:solidFill>
                <a:latin typeface="+mj-lt"/>
              </a:rPr>
              <a:t>Implementation of projects on community based natural resources management sector covering community mobilization, financial inclusion, sustainable </a:t>
            </a:r>
            <a:r>
              <a:rPr lang="en-GB" dirty="0" smtClean="0">
                <a:solidFill>
                  <a:schemeClr val="tx2">
                    <a:lumMod val="75000"/>
                  </a:schemeClr>
                </a:solidFill>
                <a:latin typeface="+mj-lt"/>
              </a:rPr>
              <a:t>agriculture and Off Farm Activities etc.</a:t>
            </a:r>
          </a:p>
          <a:p>
            <a:pPr marL="269875" indent="-269875" algn="just">
              <a:lnSpc>
                <a:spcPts val="2000"/>
              </a:lnSpc>
              <a:buClr>
                <a:srgbClr val="92D050"/>
              </a:buClr>
              <a:buFont typeface="Wingdings" pitchFamily="2" charset="2"/>
              <a:buChar char="§"/>
            </a:pPr>
            <a:endParaRPr lang="en-GB" dirty="0">
              <a:solidFill>
                <a:schemeClr val="tx2">
                  <a:lumMod val="75000"/>
                </a:schemeClr>
              </a:solidFill>
              <a:latin typeface="+mj-lt"/>
            </a:endParaRPr>
          </a:p>
          <a:p>
            <a:pPr marL="269875" indent="-269875" algn="just">
              <a:lnSpc>
                <a:spcPts val="2000"/>
              </a:lnSpc>
              <a:buClr>
                <a:srgbClr val="92D050"/>
              </a:buClr>
              <a:buFont typeface="Wingdings" pitchFamily="2" charset="2"/>
              <a:buChar char="§"/>
            </a:pPr>
            <a:r>
              <a:rPr lang="en-GB" dirty="0" smtClean="0">
                <a:solidFill>
                  <a:schemeClr val="tx2">
                    <a:lumMod val="75000"/>
                  </a:schemeClr>
                </a:solidFill>
                <a:latin typeface="+mj-lt"/>
              </a:rPr>
              <a:t>Extending </a:t>
            </a:r>
            <a:r>
              <a:rPr lang="en-GB" dirty="0">
                <a:solidFill>
                  <a:schemeClr val="tx2">
                    <a:lumMod val="75000"/>
                  </a:schemeClr>
                </a:solidFill>
                <a:latin typeface="+mj-lt"/>
              </a:rPr>
              <a:t>technical support to NGOs, Govt. </a:t>
            </a:r>
            <a:r>
              <a:rPr lang="en-GB" dirty="0" err="1">
                <a:solidFill>
                  <a:schemeClr val="tx2">
                    <a:lumMod val="75000"/>
                  </a:schemeClr>
                </a:solidFill>
                <a:latin typeface="+mj-lt"/>
              </a:rPr>
              <a:t>deptts</a:t>
            </a:r>
            <a:r>
              <a:rPr lang="en-GB" dirty="0">
                <a:solidFill>
                  <a:schemeClr val="tx2">
                    <a:lumMod val="75000"/>
                  </a:schemeClr>
                </a:solidFill>
                <a:latin typeface="+mj-lt"/>
              </a:rPr>
              <a:t>./projects and </a:t>
            </a:r>
            <a:r>
              <a:rPr lang="en-GB" dirty="0" smtClean="0">
                <a:solidFill>
                  <a:schemeClr val="tx2">
                    <a:lumMod val="75000"/>
                  </a:schemeClr>
                </a:solidFill>
                <a:latin typeface="+mj-lt"/>
              </a:rPr>
              <a:t>building capacities of families, community members and other stakeholders on NRM. Health, Education and Livelihoods etc.</a:t>
            </a:r>
          </a:p>
          <a:p>
            <a:pPr marL="269875" indent="-269875" algn="just">
              <a:lnSpc>
                <a:spcPts val="2000"/>
              </a:lnSpc>
              <a:buClr>
                <a:srgbClr val="92D050"/>
              </a:buClr>
              <a:buFont typeface="Wingdings" pitchFamily="2" charset="2"/>
              <a:buChar char="§"/>
            </a:pPr>
            <a:endParaRPr lang="en-GB" dirty="0">
              <a:solidFill>
                <a:schemeClr val="tx2">
                  <a:lumMod val="75000"/>
                </a:schemeClr>
              </a:solidFill>
              <a:latin typeface="+mj-lt"/>
            </a:endParaRPr>
          </a:p>
          <a:p>
            <a:pPr marL="269875" indent="-269875" algn="just">
              <a:lnSpc>
                <a:spcPts val="2000"/>
              </a:lnSpc>
              <a:buClr>
                <a:srgbClr val="92D050"/>
              </a:buClr>
              <a:buFont typeface="Wingdings" pitchFamily="2" charset="2"/>
              <a:buChar char="§"/>
            </a:pPr>
            <a:r>
              <a:rPr lang="en-GB" sz="2000" b="1" dirty="0" smtClean="0">
                <a:solidFill>
                  <a:schemeClr val="tx2">
                    <a:lumMod val="75000"/>
                  </a:schemeClr>
                </a:solidFill>
                <a:latin typeface="+mj-lt"/>
              </a:rPr>
              <a:t>Policy </a:t>
            </a:r>
            <a:r>
              <a:rPr lang="en-GB" sz="2000" b="1" dirty="0">
                <a:solidFill>
                  <a:schemeClr val="tx2">
                    <a:lumMod val="75000"/>
                  </a:schemeClr>
                </a:solidFill>
                <a:latin typeface="+mj-lt"/>
              </a:rPr>
              <a:t>A</a:t>
            </a:r>
            <a:r>
              <a:rPr lang="en-GB" sz="2000" b="1" dirty="0" smtClean="0">
                <a:solidFill>
                  <a:schemeClr val="tx2">
                    <a:lumMod val="75000"/>
                  </a:schemeClr>
                </a:solidFill>
                <a:latin typeface="+mj-lt"/>
              </a:rPr>
              <a:t>dvocacy</a:t>
            </a:r>
            <a:r>
              <a:rPr lang="en-GB" dirty="0" smtClean="0">
                <a:solidFill>
                  <a:schemeClr val="tx2">
                    <a:lumMod val="75000"/>
                  </a:schemeClr>
                </a:solidFill>
                <a:latin typeface="+mj-lt"/>
              </a:rPr>
              <a:t> on Social Issues, NRM and Human Rights through Community Mobilisation, Awareness Campaigns and  establishment of Community Platforms.</a:t>
            </a:r>
          </a:p>
          <a:p>
            <a:pPr marL="269875" indent="-269875" algn="just">
              <a:lnSpc>
                <a:spcPts val="2000"/>
              </a:lnSpc>
              <a:buClr>
                <a:srgbClr val="92D050"/>
              </a:buClr>
              <a:buFont typeface="Wingdings" pitchFamily="2" charset="2"/>
              <a:buChar char="§"/>
            </a:pPr>
            <a:endParaRPr lang="en-GB" dirty="0" smtClean="0">
              <a:solidFill>
                <a:schemeClr val="tx2">
                  <a:lumMod val="75000"/>
                </a:schemeClr>
              </a:solidFill>
              <a:latin typeface="+mj-lt"/>
            </a:endParaRPr>
          </a:p>
          <a:p>
            <a:pPr marL="727075" lvl="1" indent="-269875" algn="just">
              <a:lnSpc>
                <a:spcPts val="2000"/>
              </a:lnSpc>
              <a:buClr>
                <a:srgbClr val="92D050"/>
              </a:buClr>
              <a:buFont typeface="Wingdings" pitchFamily="2" charset="2"/>
              <a:buChar char="§"/>
            </a:pPr>
            <a:r>
              <a:rPr lang="en-US" dirty="0" smtClean="0">
                <a:solidFill>
                  <a:schemeClr val="tx2">
                    <a:lumMod val="75000"/>
                  </a:schemeClr>
                </a:solidFill>
              </a:rPr>
              <a:t>Has affiliation with district, State and National Level Agencies in the areas of Health, Education and Natural Resource Management</a:t>
            </a:r>
          </a:p>
          <a:p>
            <a:pPr lvl="1">
              <a:buClr>
                <a:srgbClr val="92D050"/>
              </a:buClr>
              <a:buFont typeface="Wingdings" pitchFamily="2" charset="2"/>
              <a:buChar char="§"/>
            </a:pPr>
            <a:r>
              <a:rPr lang="en-US" dirty="0" smtClean="0">
                <a:solidFill>
                  <a:schemeClr val="tx2">
                    <a:lumMod val="75000"/>
                  </a:schemeClr>
                </a:solidFill>
              </a:rPr>
              <a:t>  Has successfully advocated and </a:t>
            </a:r>
            <a:r>
              <a:rPr lang="en-US" dirty="0" err="1" smtClean="0">
                <a:solidFill>
                  <a:schemeClr val="tx2">
                    <a:lumMod val="75000"/>
                  </a:schemeClr>
                </a:solidFill>
              </a:rPr>
              <a:t>Institutionalised</a:t>
            </a:r>
            <a:r>
              <a:rPr lang="en-US" dirty="0" smtClean="0">
                <a:solidFill>
                  <a:schemeClr val="tx2">
                    <a:lumMod val="75000"/>
                  </a:schemeClr>
                </a:solidFill>
              </a:rPr>
              <a:t> Policy  Change in the areas of -</a:t>
            </a:r>
          </a:p>
          <a:p>
            <a:pPr lvl="2">
              <a:buClr>
                <a:srgbClr val="92D050"/>
              </a:buClr>
              <a:buFont typeface="Wingdings" pitchFamily="2" charset="2"/>
              <a:buChar char="§"/>
            </a:pPr>
            <a:r>
              <a:rPr lang="en-US" dirty="0" smtClean="0">
                <a:solidFill>
                  <a:schemeClr val="tx2">
                    <a:lumMod val="75000"/>
                  </a:schemeClr>
                </a:solidFill>
              </a:rPr>
              <a:t> Land &amp; Water Policy</a:t>
            </a:r>
          </a:p>
          <a:p>
            <a:pPr lvl="2">
              <a:buClr>
                <a:srgbClr val="92D050"/>
              </a:buClr>
              <a:buFont typeface="Wingdings" pitchFamily="2" charset="2"/>
              <a:buChar char="§"/>
            </a:pPr>
            <a:r>
              <a:rPr lang="en-US" dirty="0" smtClean="0">
                <a:solidFill>
                  <a:schemeClr val="tx2">
                    <a:lumMod val="75000"/>
                  </a:schemeClr>
                </a:solidFill>
              </a:rPr>
              <a:t>Agriculture</a:t>
            </a:r>
          </a:p>
          <a:p>
            <a:pPr lvl="2">
              <a:buClr>
                <a:srgbClr val="92D050"/>
              </a:buClr>
              <a:buFont typeface="Wingdings" pitchFamily="2" charset="2"/>
              <a:buChar char="§"/>
            </a:pPr>
            <a:r>
              <a:rPr lang="en-US" dirty="0" smtClean="0">
                <a:solidFill>
                  <a:schemeClr val="tx2">
                    <a:lumMod val="75000"/>
                  </a:schemeClr>
                </a:solidFill>
              </a:rPr>
              <a:t> Tribal Issues</a:t>
            </a:r>
          </a:p>
          <a:p>
            <a:pPr lvl="2">
              <a:buClr>
                <a:srgbClr val="92D050"/>
              </a:buClr>
              <a:buFont typeface="Wingdings" pitchFamily="2" charset="2"/>
              <a:buChar char="§"/>
            </a:pPr>
            <a:r>
              <a:rPr lang="en-US" dirty="0" smtClean="0">
                <a:solidFill>
                  <a:schemeClr val="tx2">
                    <a:lumMod val="75000"/>
                  </a:schemeClr>
                </a:solidFill>
              </a:rPr>
              <a:t>Livestock Policy</a:t>
            </a:r>
          </a:p>
          <a:p>
            <a:pPr lvl="2">
              <a:buClr>
                <a:srgbClr val="92D050"/>
              </a:buClr>
              <a:buFont typeface="Wingdings" pitchFamily="2" charset="2"/>
              <a:buChar char="§"/>
            </a:pPr>
            <a:r>
              <a:rPr lang="en-IN" dirty="0" smtClean="0">
                <a:solidFill>
                  <a:schemeClr val="tx2">
                    <a:lumMod val="75000"/>
                  </a:schemeClr>
                </a:solidFill>
                <a:latin typeface="+mj-lt"/>
              </a:rPr>
              <a:t> </a:t>
            </a:r>
            <a:r>
              <a:rPr lang="en-US" dirty="0" smtClean="0">
                <a:solidFill>
                  <a:schemeClr val="tx2">
                    <a:lumMod val="75000"/>
                  </a:schemeClr>
                </a:solidFill>
                <a:latin typeface="+mj-lt"/>
              </a:rPr>
              <a:t>Eradication of harmful traditions and reinforcement of bad traditions  </a:t>
            </a:r>
          </a:p>
        </p:txBody>
      </p:sp>
      <p:sp>
        <p:nvSpPr>
          <p:cNvPr id="7" name="Rectangle 6"/>
          <p:cNvSpPr/>
          <p:nvPr/>
        </p:nvSpPr>
        <p:spPr>
          <a:xfrm>
            <a:off x="0" y="571480"/>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Sector Expertise</a:t>
            </a:r>
            <a:endParaRPr lang="en-US" sz="3200" dirty="0">
              <a:latin typeface="+mj-lt"/>
            </a:endParaRPr>
          </a:p>
        </p:txBody>
      </p:sp>
      <p:sp>
        <p:nvSpPr>
          <p:cNvPr id="8" name="Slide Number Placeholder 7"/>
          <p:cNvSpPr>
            <a:spLocks noGrp="1"/>
          </p:cNvSpPr>
          <p:nvPr>
            <p:ph type="sldNum" sz="quarter" idx="12"/>
          </p:nvPr>
        </p:nvSpPr>
        <p:spPr/>
        <p:txBody>
          <a:bodyPr/>
          <a:lstStyle/>
          <a:p>
            <a:fld id="{26C9AA52-17B6-4630-8841-3375D8E7DAA9}" type="slidenum">
              <a:rPr lang="en-US" smtClean="0"/>
              <a:pPr/>
              <a:t>8</a:t>
            </a:fld>
            <a:endParaRPr lang="en-US"/>
          </a:p>
        </p:txBody>
      </p:sp>
      <p:pic>
        <p:nvPicPr>
          <p:cNvPr id="9" name="Picture 2" descr="SAMPARK MP"/>
          <p:cNvPicPr>
            <a:picLocks noChangeAspect="1" noChangeArrowheads="1"/>
          </p:cNvPicPr>
          <p:nvPr/>
        </p:nvPicPr>
        <p:blipFill>
          <a:blip r:embed="rId3" cstate="screen"/>
          <a:srcRect/>
          <a:stretch>
            <a:fillRect/>
          </a:stretch>
        </p:blipFill>
        <p:spPr bwMode="auto">
          <a:xfrm>
            <a:off x="-32" y="5889649"/>
            <a:ext cx="968375" cy="96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ogo ASA.png"/>
          <p:cNvPicPr>
            <a:picLocks noChangeAspect="1"/>
          </p:cNvPicPr>
          <p:nvPr/>
        </p:nvPicPr>
        <p:blipFill>
          <a:blip r:embed="rId3" cstate="email"/>
          <a:stretch>
            <a:fillRect/>
          </a:stretch>
        </p:blipFill>
        <p:spPr>
          <a:xfrm>
            <a:off x="0" y="6479674"/>
            <a:ext cx="539552" cy="3783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0" y="1005114"/>
            <a:ext cx="8991600" cy="566058"/>
          </a:xfrm>
          <a:prstGeom prst="rect">
            <a:avLst/>
          </a:prstGeom>
          <a:solidFill>
            <a:srgbClr val="BA5E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latin typeface="+mj-lt"/>
              </a:rPr>
              <a:t>Human Resource and Financial Status</a:t>
            </a:r>
            <a:endParaRPr lang="en-US" sz="3200" dirty="0">
              <a:latin typeface="+mj-lt"/>
            </a:endParaRPr>
          </a:p>
        </p:txBody>
      </p:sp>
      <p:sp>
        <p:nvSpPr>
          <p:cNvPr id="8" name="TextBox 2"/>
          <p:cNvSpPr txBox="1">
            <a:spLocks noChangeArrowheads="1"/>
          </p:cNvSpPr>
          <p:nvPr/>
        </p:nvSpPr>
        <p:spPr bwMode="auto">
          <a:xfrm>
            <a:off x="611188" y="1928802"/>
            <a:ext cx="8064500" cy="4401205"/>
          </a:xfrm>
          <a:prstGeom prst="rect">
            <a:avLst/>
          </a:prstGeom>
          <a:noFill/>
          <a:ln w="9525">
            <a:noFill/>
            <a:miter lim="800000"/>
            <a:headEnd/>
            <a:tailEnd/>
          </a:ln>
        </p:spPr>
        <p:txBody>
          <a:bodyPr>
            <a:spAutoFit/>
          </a:bodyPr>
          <a:lstStyle/>
          <a:p>
            <a:pPr marL="269875" indent="-269875" algn="just">
              <a:buClr>
                <a:srgbClr val="92D050"/>
              </a:buClr>
              <a:buFont typeface="Wingdings" pitchFamily="2" charset="2"/>
              <a:buChar char="§"/>
            </a:pPr>
            <a:r>
              <a:rPr lang="en-GB" sz="2000" dirty="0" smtClean="0">
                <a:solidFill>
                  <a:schemeClr val="tx2">
                    <a:lumMod val="75000"/>
                  </a:schemeClr>
                </a:solidFill>
                <a:latin typeface="+mj-lt"/>
              </a:rPr>
              <a:t>Around 55 Professionally Qualified Staff works with the Organisation</a:t>
            </a:r>
          </a:p>
          <a:p>
            <a:pPr marL="269875" indent="-269875" algn="just">
              <a:buClr>
                <a:srgbClr val="92D050"/>
              </a:buClr>
              <a:buFont typeface="Wingdings" pitchFamily="2" charset="2"/>
              <a:buChar char="§"/>
            </a:pPr>
            <a:endParaRPr lang="en-GB" sz="2000" dirty="0" smtClean="0">
              <a:solidFill>
                <a:schemeClr val="tx2">
                  <a:lumMod val="75000"/>
                </a:schemeClr>
              </a:solidFill>
              <a:latin typeface="+mj-lt"/>
            </a:endParaRPr>
          </a:p>
          <a:p>
            <a:pPr marL="269875" indent="-269875" algn="just">
              <a:buClr>
                <a:srgbClr val="92D050"/>
              </a:buClr>
              <a:buFont typeface="Wingdings" pitchFamily="2" charset="2"/>
              <a:buChar char="§"/>
            </a:pPr>
            <a:r>
              <a:rPr lang="en-GB" sz="2000" dirty="0" smtClean="0">
                <a:solidFill>
                  <a:schemeClr val="tx2">
                    <a:lumMod val="75000"/>
                  </a:schemeClr>
                </a:solidFill>
                <a:latin typeface="+mj-lt"/>
              </a:rPr>
              <a:t>Staff Profile includes disciplines such as agriculture, engineering, rural development, social works, Mass Communication, general management, accountancy and general management</a:t>
            </a:r>
            <a:endParaRPr lang="en-GB" sz="2000" dirty="0">
              <a:solidFill>
                <a:schemeClr val="tx2">
                  <a:lumMod val="75000"/>
                </a:schemeClr>
              </a:solidFill>
              <a:latin typeface="+mj-lt"/>
            </a:endParaRPr>
          </a:p>
          <a:p>
            <a:pPr marL="269875" indent="-269875" algn="just">
              <a:buClr>
                <a:srgbClr val="92D050"/>
              </a:buClr>
              <a:buFont typeface="Wingdings" pitchFamily="2" charset="2"/>
              <a:buChar char="§"/>
            </a:pPr>
            <a:endParaRPr lang="en-GB" sz="2000" dirty="0">
              <a:solidFill>
                <a:schemeClr val="tx2">
                  <a:lumMod val="75000"/>
                </a:schemeClr>
              </a:solidFill>
              <a:latin typeface="+mj-lt"/>
            </a:endParaRPr>
          </a:p>
          <a:p>
            <a:pPr marL="269875" indent="-269875" algn="just">
              <a:buClr>
                <a:srgbClr val="92D050"/>
              </a:buClr>
              <a:buFont typeface="Wingdings" pitchFamily="2" charset="2"/>
              <a:buChar char="§"/>
            </a:pPr>
            <a:r>
              <a:rPr lang="en-GB" sz="2000" dirty="0" smtClean="0">
                <a:solidFill>
                  <a:schemeClr val="tx2">
                    <a:lumMod val="75000"/>
                  </a:schemeClr>
                </a:solidFill>
                <a:latin typeface="+mj-lt"/>
              </a:rPr>
              <a:t>Organisation also works with Associate Consultants who are engaged on project basis</a:t>
            </a:r>
          </a:p>
          <a:p>
            <a:pPr marL="269875" indent="-269875" algn="just">
              <a:buClr>
                <a:srgbClr val="92D050"/>
              </a:buClr>
              <a:buFont typeface="Wingdings" pitchFamily="2" charset="2"/>
              <a:buChar char="§"/>
            </a:pPr>
            <a:endParaRPr lang="en-GB" sz="2000" dirty="0" smtClean="0">
              <a:solidFill>
                <a:schemeClr val="tx2">
                  <a:lumMod val="75000"/>
                </a:schemeClr>
              </a:solidFill>
              <a:latin typeface="+mj-lt"/>
            </a:endParaRPr>
          </a:p>
          <a:p>
            <a:pPr marL="269875" indent="-269875" algn="just">
              <a:buClr>
                <a:srgbClr val="92D050"/>
              </a:buClr>
              <a:buFont typeface="Wingdings" pitchFamily="2" charset="2"/>
              <a:buChar char="§"/>
            </a:pPr>
            <a:r>
              <a:rPr lang="en-GB" sz="2000" dirty="0" smtClean="0">
                <a:solidFill>
                  <a:schemeClr val="tx2">
                    <a:lumMod val="75000"/>
                  </a:schemeClr>
                </a:solidFill>
                <a:latin typeface="+mj-lt"/>
              </a:rPr>
              <a:t>There are more than 100 </a:t>
            </a:r>
            <a:r>
              <a:rPr lang="en-GB" sz="2000" dirty="0" err="1" smtClean="0">
                <a:solidFill>
                  <a:schemeClr val="tx2">
                    <a:lumMod val="75000"/>
                  </a:schemeClr>
                </a:solidFill>
                <a:latin typeface="+mj-lt"/>
              </a:rPr>
              <a:t>para</a:t>
            </a:r>
            <a:r>
              <a:rPr lang="en-GB" sz="2000" dirty="0" smtClean="0">
                <a:solidFill>
                  <a:schemeClr val="tx2">
                    <a:lumMod val="75000"/>
                  </a:schemeClr>
                </a:solidFill>
                <a:latin typeface="+mj-lt"/>
              </a:rPr>
              <a:t> professionals staff</a:t>
            </a:r>
          </a:p>
          <a:p>
            <a:pPr marL="269875" indent="-269875" algn="just">
              <a:buClr>
                <a:srgbClr val="92D050"/>
              </a:buClr>
              <a:buFont typeface="Wingdings" pitchFamily="2" charset="2"/>
              <a:buChar char="§"/>
            </a:pPr>
            <a:endParaRPr lang="en-GB" sz="2000" dirty="0" smtClean="0">
              <a:solidFill>
                <a:schemeClr val="tx2">
                  <a:lumMod val="75000"/>
                </a:schemeClr>
              </a:solidFill>
              <a:latin typeface="+mj-lt"/>
            </a:endParaRPr>
          </a:p>
          <a:p>
            <a:pPr marL="269875" indent="-269875" algn="just">
              <a:buClr>
                <a:srgbClr val="92D050"/>
              </a:buClr>
              <a:buFont typeface="Wingdings" pitchFamily="2" charset="2"/>
              <a:buChar char="§"/>
            </a:pPr>
            <a:r>
              <a:rPr lang="en-GB" sz="2000" dirty="0" smtClean="0">
                <a:solidFill>
                  <a:schemeClr val="tx2">
                    <a:lumMod val="75000"/>
                  </a:schemeClr>
                </a:solidFill>
                <a:latin typeface="+mj-lt"/>
              </a:rPr>
              <a:t>Rs 1.62 Cr from Projects (FY – 15-16)</a:t>
            </a:r>
          </a:p>
          <a:p>
            <a:pPr marL="269875" indent="-269875" algn="just">
              <a:buFont typeface="Wingdings" pitchFamily="2" charset="2"/>
              <a:buChar char="§"/>
            </a:pPr>
            <a:endParaRPr lang="en-GB" sz="2000" dirty="0" smtClean="0">
              <a:solidFill>
                <a:schemeClr val="tx2">
                  <a:lumMod val="75000"/>
                </a:schemeClr>
              </a:solidFill>
              <a:latin typeface="+mj-lt"/>
            </a:endParaRPr>
          </a:p>
          <a:p>
            <a:pPr marL="269875" indent="-269875" algn="just">
              <a:buFont typeface="Wingdings" pitchFamily="2" charset="2"/>
              <a:buChar char="§"/>
            </a:pPr>
            <a:r>
              <a:rPr lang="en-GB" sz="2000" b="1" dirty="0" smtClean="0">
                <a:solidFill>
                  <a:schemeClr val="tx2">
                    <a:lumMod val="75000"/>
                  </a:schemeClr>
                </a:solidFill>
                <a:latin typeface="+mj-lt"/>
              </a:rPr>
              <a:t>&gt;Rs 5 Cr through Convergence and Community Contributions</a:t>
            </a:r>
          </a:p>
        </p:txBody>
      </p:sp>
      <p:sp>
        <p:nvSpPr>
          <p:cNvPr id="9" name="Slide Number Placeholder 8"/>
          <p:cNvSpPr>
            <a:spLocks noGrp="1"/>
          </p:cNvSpPr>
          <p:nvPr>
            <p:ph type="sldNum" sz="quarter" idx="12"/>
          </p:nvPr>
        </p:nvSpPr>
        <p:spPr/>
        <p:txBody>
          <a:bodyPr/>
          <a:lstStyle/>
          <a:p>
            <a:fld id="{26C9AA52-17B6-4630-8841-3375D8E7DAA9}" type="slidenum">
              <a:rPr lang="en-US" smtClean="0"/>
              <a:pPr/>
              <a:t>9</a:t>
            </a:fld>
            <a:endParaRPr lang="en-US"/>
          </a:p>
        </p:txBody>
      </p:sp>
      <p:pic>
        <p:nvPicPr>
          <p:cNvPr id="10" name="Picture 2" descr="SAMPARK MP"/>
          <p:cNvPicPr>
            <a:picLocks noChangeAspect="1" noChangeArrowheads="1"/>
          </p:cNvPicPr>
          <p:nvPr/>
        </p:nvPicPr>
        <p:blipFill>
          <a:blip r:embed="rId4" cstate="screen"/>
          <a:srcRect/>
          <a:stretch>
            <a:fillRect/>
          </a:stretch>
        </p:blipFill>
        <p:spPr bwMode="auto">
          <a:xfrm>
            <a:off x="-31" y="6000768"/>
            <a:ext cx="857256" cy="857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3925</TotalTime>
  <Words>1800</Words>
  <Application>Microsoft Office PowerPoint</Application>
  <PresentationFormat>On-screen Show (4:3)</PresentationFormat>
  <Paragraphs>313</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Brief Profile of Sampark Samaj Sevi Sansthan</vt:lpstr>
      <vt:lpstr>Slide 2</vt:lpstr>
      <vt:lpstr>Slide 3</vt:lpstr>
      <vt:lpstr>Slide 4</vt:lpstr>
      <vt:lpstr>Slide 5</vt:lpstr>
      <vt:lpstr>Slide 6</vt:lpstr>
      <vt:lpstr>Slide 7</vt:lpstr>
      <vt:lpstr>Slide 8</vt:lpstr>
      <vt:lpstr>Slide 9</vt:lpstr>
      <vt:lpstr>Slide 10</vt:lpstr>
      <vt:lpstr>Slide 11</vt:lpstr>
      <vt:lpstr>Slide 12</vt:lpstr>
      <vt:lpstr>   Agriculture Productivity Enhancement Programmes:</vt:lpstr>
      <vt:lpstr>Slide 14</vt:lpstr>
      <vt:lpstr>Slide 15</vt:lpstr>
      <vt:lpstr>Slide 16</vt:lpstr>
      <vt:lpstr>Slide 17</vt:lpstr>
      <vt:lpstr>Slide 18</vt:lpstr>
      <vt:lpstr>Slide 19</vt:lpstr>
      <vt:lpstr>Government Ministry of Rural Development, GoI , Min. of Agriculture, Panchayats  &amp;  Rural  Development  Deptt., M.P.RLP, ChildLine, CAPART New Delhi, SIDBI and MP Council of Science and Technology.   National Donor Organisations Sir Dorabji Tata Trust, Galvmed, UBS, SRTT, SAPLLP, Godrej and Goonj   International Donor Organisations UNDP,  Action Aid, OXFAM, Swiss Aid, IPAS Development Foundation, German Agro Action, CFI, Green Peace, IGSSS, Safronie Foundation, Embed, SAPPLLP, Galvmed, UBS, Ford Foundation, DFID, CASA, Danida and ICRISAT</vt:lpstr>
      <vt:lpstr>Slide 21</vt:lpstr>
      <vt:lpstr>Slide 22</vt:lpstr>
      <vt:lpstr>Slide 23</vt:lpstr>
      <vt:lpstr>Slide 24</vt:lpstr>
      <vt:lpstr>Slide 25</vt:lpstr>
      <vt:lpstr>Slide 26</vt:lpstr>
      <vt:lpstr>Slide 27</vt:lpstr>
      <vt:lpstr>Slide 28</vt:lpstr>
      <vt:lpstr>Slide 29</vt:lpstr>
      <vt:lpstr>Slide 30</vt:lpstr>
      <vt:lpstr>Slide 31</vt:lpstr>
      <vt:lpstr> Mr. Nilesh Desai (Director)  Sampark Gram,  Post Raipuria  Petlawad – 457775  Jhabua, M.P.       Tel:  +91-7391-280185, 265832  Mobile:  +91- 9425486993   Email:  ndesaisaampark@gmail.com   Website: www.samparkmp.org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ASA</dc:creator>
  <cp:lastModifiedBy>Bhai sahab</cp:lastModifiedBy>
  <cp:revision>123</cp:revision>
  <dcterms:created xsi:type="dcterms:W3CDTF">2017-06-28T08:54:23Z</dcterms:created>
  <dcterms:modified xsi:type="dcterms:W3CDTF">2018-09-03T12:27:55Z</dcterms:modified>
</cp:coreProperties>
</file>